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8" r:id="rId3"/>
    <p:sldId id="257" r:id="rId4"/>
    <p:sldId id="262" r:id="rId5"/>
    <p:sldId id="259" r:id="rId6"/>
    <p:sldId id="265" r:id="rId7"/>
    <p:sldId id="264" r:id="rId8"/>
    <p:sldId id="261" r:id="rId9"/>
    <p:sldId id="263" r:id="rId10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00CC"/>
    <a:srgbClr val="990099"/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558" autoAdjust="0"/>
  </p:normalViewPr>
  <p:slideViewPr>
    <p:cSldViewPr>
      <p:cViewPr>
        <p:scale>
          <a:sx n="75" d="100"/>
          <a:sy n="75" d="100"/>
        </p:scale>
        <p:origin x="-1788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838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5C95B3-426E-437F-89F3-4600041EE00D}" type="datetimeFigureOut">
              <a:rPr lang="ko-KR" altLang="en-US" smtClean="0"/>
              <a:pPr/>
              <a:t>2012-08-31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EC294D-3849-4AC4-9663-2E8DECE2685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37481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안녕하세요</a:t>
            </a:r>
            <a:r>
              <a:rPr lang="en-US" altLang="ko-KR" dirty="0" smtClean="0"/>
              <a:t>! </a:t>
            </a:r>
            <a:r>
              <a:rPr lang="ko-KR" altLang="en-US" dirty="0" smtClean="0"/>
              <a:t>누구나 이용할 수 있는 병원</a:t>
            </a:r>
            <a:r>
              <a:rPr lang="en-US" altLang="ko-KR" dirty="0" smtClean="0"/>
              <a:t>,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민들레 </a:t>
            </a:r>
            <a:r>
              <a:rPr lang="ko-KR" altLang="en-US" baseline="0" dirty="0" err="1" smtClean="0"/>
              <a:t>의료생협으로</a:t>
            </a:r>
            <a:r>
              <a:rPr lang="ko-KR" altLang="en-US" baseline="0" dirty="0" smtClean="0"/>
              <a:t> </a:t>
            </a:r>
            <a:r>
              <a:rPr lang="ko-KR" altLang="en-US" baseline="0" dirty="0" err="1" smtClean="0"/>
              <a:t>인턴쉽을</a:t>
            </a:r>
            <a:r>
              <a:rPr lang="ko-KR" altLang="en-US" baseline="0" dirty="0" smtClean="0"/>
              <a:t> 다녀온 선진경입니다</a:t>
            </a:r>
            <a:r>
              <a:rPr lang="en-US" altLang="ko-KR" baseline="0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EC294D-3849-4AC4-9663-2E8DECE26852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제가 다녀온 곳은 </a:t>
            </a:r>
            <a:r>
              <a:rPr lang="en-US" altLang="ko-KR" dirty="0" smtClean="0"/>
              <a:t>‘</a:t>
            </a:r>
            <a:r>
              <a:rPr lang="ko-KR" altLang="en-US" dirty="0" smtClean="0"/>
              <a:t>대전 민들레 </a:t>
            </a:r>
            <a:r>
              <a:rPr lang="ko-KR" altLang="en-US" dirty="0" err="1" smtClean="0"/>
              <a:t>의료생협</a:t>
            </a:r>
            <a:r>
              <a:rPr lang="en-US" altLang="ko-KR" dirty="0" smtClean="0"/>
              <a:t>’</a:t>
            </a:r>
            <a:r>
              <a:rPr lang="ko-KR" altLang="en-US" dirty="0" smtClean="0"/>
              <a:t>이란 </a:t>
            </a:r>
            <a:r>
              <a:rPr lang="ko-KR" altLang="en-US" dirty="0" err="1" smtClean="0"/>
              <a:t>사회적기업인데요</a:t>
            </a:r>
            <a:r>
              <a:rPr lang="en-US" altLang="ko-KR" dirty="0" smtClean="0"/>
              <a:t>, ‘</a:t>
            </a:r>
            <a:r>
              <a:rPr lang="ko-KR" altLang="en-US" dirty="0" err="1" smtClean="0"/>
              <a:t>의료생협</a:t>
            </a:r>
            <a:r>
              <a:rPr lang="en-US" altLang="ko-KR" dirty="0" smtClean="0"/>
              <a:t>’</a:t>
            </a:r>
            <a:r>
              <a:rPr lang="ko-KR" altLang="en-US" dirty="0" smtClean="0"/>
              <a:t>이라고 하면</a:t>
            </a:r>
            <a:r>
              <a:rPr lang="en-US" altLang="ko-KR" dirty="0" smtClean="0"/>
              <a:t>, </a:t>
            </a:r>
            <a:r>
              <a:rPr lang="ko-KR" altLang="en-US" dirty="0" smtClean="0"/>
              <a:t>굉장히 생소하죠</a:t>
            </a:r>
            <a:r>
              <a:rPr lang="en-US" altLang="ko-KR" dirty="0" smtClean="0"/>
              <a:t>?</a:t>
            </a:r>
          </a:p>
          <a:p>
            <a:r>
              <a:rPr lang="ko-KR" altLang="en-US" dirty="0" err="1" smtClean="0"/>
              <a:t>의료생협은</a:t>
            </a:r>
            <a:r>
              <a:rPr lang="ko-KR" altLang="en-US" dirty="0" smtClean="0"/>
              <a:t> </a:t>
            </a:r>
            <a:r>
              <a:rPr lang="en-US" altLang="ko-KR" dirty="0" smtClean="0"/>
              <a:t>‘</a:t>
            </a:r>
            <a:r>
              <a:rPr lang="ko-KR" altLang="en-US" dirty="0" smtClean="0"/>
              <a:t>의료생활협동조합</a:t>
            </a:r>
            <a:r>
              <a:rPr lang="en-US" altLang="ko-KR" dirty="0" smtClean="0"/>
              <a:t>’</a:t>
            </a:r>
            <a:r>
              <a:rPr lang="ko-KR" altLang="en-US" dirty="0" smtClean="0"/>
              <a:t>의 </a:t>
            </a:r>
            <a:r>
              <a:rPr lang="ko-KR" altLang="en-US" dirty="0" err="1" smtClean="0"/>
              <a:t>줄임말로</a:t>
            </a:r>
            <a:r>
              <a:rPr lang="ko-KR" altLang="en-US" dirty="0" smtClean="0"/>
              <a:t> </a:t>
            </a:r>
            <a:r>
              <a:rPr lang="en-US" altLang="ko-KR" dirty="0" smtClean="0"/>
              <a:t>‘</a:t>
            </a:r>
            <a:r>
              <a:rPr lang="ko-KR" altLang="en-US" dirty="0" smtClean="0"/>
              <a:t>우리 모두가 주인</a:t>
            </a:r>
            <a:r>
              <a:rPr lang="en-US" altLang="ko-KR" dirty="0" smtClean="0"/>
              <a:t>’</a:t>
            </a:r>
            <a:r>
              <a:rPr lang="ko-KR" altLang="en-US" dirty="0" smtClean="0"/>
              <a:t>인 </a:t>
            </a:r>
            <a:r>
              <a:rPr lang="ko-KR" altLang="en-US" dirty="0" err="1" smtClean="0"/>
              <a:t>병원이예요</a:t>
            </a:r>
            <a:r>
              <a:rPr lang="en-US" altLang="ko-KR" dirty="0" smtClean="0"/>
              <a:t>. </a:t>
            </a:r>
            <a:r>
              <a:rPr lang="ko-KR" altLang="en-US" dirty="0" smtClean="0"/>
              <a:t>보통 병원과 다르게 의사선생님이 주인이 아니고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시민인 조합원들이 주인이 되어 </a:t>
            </a:r>
            <a:r>
              <a:rPr lang="ko-KR" altLang="en-US" dirty="0" err="1" smtClean="0"/>
              <a:t>운영되고있죠</a:t>
            </a:r>
            <a:r>
              <a:rPr lang="en-US" altLang="ko-KR" dirty="0" smtClean="0"/>
              <a:t>. </a:t>
            </a:r>
            <a:r>
              <a:rPr lang="ko-KR" altLang="en-US" dirty="0" smtClean="0"/>
              <a:t>그리고 이윤창출이 목적이 아니기 때문에 과대처방</a:t>
            </a:r>
            <a:r>
              <a:rPr lang="en-US" altLang="ko-KR" dirty="0" smtClean="0"/>
              <a:t>,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항생제 과다 투여를 하지 않는</a:t>
            </a:r>
            <a:r>
              <a:rPr lang="en-US" altLang="ko-KR" baseline="0" dirty="0" smtClean="0"/>
              <a:t>,</a:t>
            </a:r>
            <a:r>
              <a:rPr lang="ko-KR" altLang="en-US" baseline="0" dirty="0" smtClean="0"/>
              <a:t> 건강한 병원이랍니다</a:t>
            </a:r>
            <a:r>
              <a:rPr lang="en-US" altLang="ko-KR" baseline="0" dirty="0" smtClean="0"/>
              <a:t>.</a:t>
            </a:r>
          </a:p>
          <a:p>
            <a:r>
              <a:rPr lang="ko-KR" altLang="en-US" baseline="0" dirty="0" err="1" smtClean="0"/>
              <a:t>의료생협은</a:t>
            </a:r>
            <a:r>
              <a:rPr lang="ko-KR" altLang="en-US" baseline="0" dirty="0" smtClean="0"/>
              <a:t> 돈을 위한 의료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약에 의존하는 의료가 아닌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인간을 위한 </a:t>
            </a:r>
            <a:r>
              <a:rPr lang="en-US" altLang="ko-KR" baseline="0" dirty="0" smtClean="0"/>
              <a:t>‘</a:t>
            </a:r>
            <a:r>
              <a:rPr lang="ko-KR" altLang="en-US" baseline="0" dirty="0" smtClean="0"/>
              <a:t>가장 인간적인 의료</a:t>
            </a:r>
            <a:r>
              <a:rPr lang="en-US" altLang="ko-KR" baseline="0" dirty="0" smtClean="0"/>
              <a:t>’</a:t>
            </a:r>
            <a:r>
              <a:rPr lang="ko-KR" altLang="en-US" baseline="0" dirty="0" smtClean="0"/>
              <a:t>를 하는 </a:t>
            </a:r>
            <a:r>
              <a:rPr lang="ko-KR" altLang="en-US" baseline="0" dirty="0" err="1" smtClean="0"/>
              <a:t>곳이예요</a:t>
            </a:r>
            <a:r>
              <a:rPr lang="en-US" altLang="ko-KR" baseline="0" dirty="0" smtClean="0"/>
              <a:t>.</a:t>
            </a:r>
          </a:p>
          <a:p>
            <a:r>
              <a:rPr lang="ko-KR" altLang="en-US" baseline="0" dirty="0" smtClean="0"/>
              <a:t>이 사진은 민들레 의원에서 진료실을 무서워 하는 아이를 위해 의사선생님이 직접 대기실의 놀이방으로 가 진료를 하는 </a:t>
            </a:r>
            <a:r>
              <a:rPr lang="ko-KR" altLang="en-US" baseline="0" dirty="0" err="1" smtClean="0"/>
              <a:t>모습이예요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이런 모습이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진짜 인간적인 의료를 하는 모습이겠죠</a:t>
            </a:r>
            <a:r>
              <a:rPr lang="en-US" altLang="ko-KR" baseline="0" dirty="0" smtClean="0"/>
              <a:t>? </a:t>
            </a:r>
            <a:r>
              <a:rPr lang="ko-KR" altLang="en-US" baseline="0" dirty="0" smtClean="0"/>
              <a:t>그리고 </a:t>
            </a:r>
            <a:r>
              <a:rPr lang="ko-KR" altLang="en-US" baseline="0" dirty="0" err="1" smtClean="0"/>
              <a:t>민들레의료생협에서는</a:t>
            </a:r>
            <a:r>
              <a:rPr lang="ko-KR" altLang="en-US" baseline="0" dirty="0" smtClean="0"/>
              <a:t> 공포감을 주는 병원 특유의 냄새도 나지 않아 친근하고 즐겁게 갈 수 있어요</a:t>
            </a:r>
            <a:r>
              <a:rPr lang="en-US" altLang="ko-KR" baseline="0" dirty="0" smtClean="0"/>
              <a:t>!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EC294D-3849-4AC4-9663-2E8DECE26852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저는 심리상담에 관심이 있어요</a:t>
            </a:r>
            <a:r>
              <a:rPr lang="en-US" altLang="ko-KR" dirty="0" smtClean="0"/>
              <a:t>. </a:t>
            </a:r>
            <a:r>
              <a:rPr lang="ko-KR" altLang="en-US" dirty="0" smtClean="0"/>
              <a:t>그런 제가 </a:t>
            </a:r>
            <a:r>
              <a:rPr lang="ko-KR" altLang="en-US" dirty="0" err="1" smtClean="0"/>
              <a:t>의료생협으로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인턴쉽을</a:t>
            </a:r>
            <a:r>
              <a:rPr lang="ko-KR" altLang="en-US" dirty="0" smtClean="0"/>
              <a:t> 간 이유는</a:t>
            </a:r>
            <a:r>
              <a:rPr lang="en-US" altLang="ko-KR" dirty="0" smtClean="0"/>
              <a:t>, </a:t>
            </a:r>
            <a:r>
              <a:rPr lang="ko-KR" altLang="en-US" dirty="0" smtClean="0"/>
              <a:t>병을 약으로만</a:t>
            </a:r>
            <a:r>
              <a:rPr lang="ko-KR" altLang="en-US" baseline="0" dirty="0" smtClean="0"/>
              <a:t> 치료하는 게 아니라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마음으로  치료하는 </a:t>
            </a:r>
            <a:r>
              <a:rPr lang="ko-KR" altLang="en-US" baseline="0" dirty="0" err="1" smtClean="0"/>
              <a:t>의료생협의</a:t>
            </a:r>
            <a:r>
              <a:rPr lang="ko-KR" altLang="en-US" baseline="0" dirty="0" smtClean="0"/>
              <a:t> 진료방식이 마음에 들어서예요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단순히 약만 주는 것이 아니라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같이 노래를 틀어놓고 춤을 추기도 하고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휠체어를 직접 밀고 산책을 가기도 하며 마음의 병까지 치료하는 따스한 병원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저는 그런 </a:t>
            </a:r>
            <a:r>
              <a:rPr lang="ko-KR" altLang="en-US" baseline="0" dirty="0" err="1" smtClean="0"/>
              <a:t>의료생협이</a:t>
            </a:r>
            <a:r>
              <a:rPr lang="ko-KR" altLang="en-US" baseline="0" dirty="0" smtClean="0"/>
              <a:t> 너무나 마음에 들었었어요</a:t>
            </a:r>
            <a:r>
              <a:rPr lang="en-US" altLang="ko-KR" baseline="0" dirty="0" smtClean="0"/>
              <a:t>.</a:t>
            </a:r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EC294D-3849-4AC4-9663-2E8DECE26852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이 분들이 제 </a:t>
            </a:r>
            <a:r>
              <a:rPr lang="ko-KR" altLang="en-US" dirty="0" err="1" smtClean="0"/>
              <a:t>멘토님들</a:t>
            </a:r>
            <a:r>
              <a:rPr lang="ko-KR" altLang="en-US" dirty="0" smtClean="0"/>
              <a:t> 이세요</a:t>
            </a:r>
            <a:r>
              <a:rPr lang="en-US" altLang="ko-KR" dirty="0" smtClean="0"/>
              <a:t>. </a:t>
            </a:r>
            <a:r>
              <a:rPr lang="ko-KR" altLang="en-US" dirty="0" smtClean="0"/>
              <a:t>사무실에 근무하는 분들이신데요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왼쪽부터 </a:t>
            </a:r>
            <a:r>
              <a:rPr lang="ko-KR" altLang="en-US" dirty="0" err="1" smtClean="0"/>
              <a:t>송직근</a:t>
            </a:r>
            <a:r>
              <a:rPr lang="ko-KR" altLang="en-US" dirty="0" smtClean="0"/>
              <a:t> 팀장님</a:t>
            </a:r>
            <a:r>
              <a:rPr lang="en-US" altLang="ko-KR" dirty="0" smtClean="0"/>
              <a:t>, </a:t>
            </a:r>
            <a:r>
              <a:rPr lang="ko-KR" altLang="en-US" dirty="0" smtClean="0"/>
              <a:t>조병민 전무님</a:t>
            </a:r>
            <a:r>
              <a:rPr lang="en-US" altLang="ko-KR" dirty="0" smtClean="0"/>
              <a:t>, </a:t>
            </a:r>
            <a:r>
              <a:rPr lang="ko-KR" altLang="en-US" dirty="0" smtClean="0"/>
              <a:t>권민정 선생님</a:t>
            </a:r>
            <a:r>
              <a:rPr lang="en-US" altLang="ko-KR" dirty="0" smtClean="0"/>
              <a:t>, </a:t>
            </a:r>
            <a:r>
              <a:rPr lang="ko-KR" altLang="en-US" dirty="0" smtClean="0"/>
              <a:t>민혜란 팀장님 이세요</a:t>
            </a:r>
            <a:r>
              <a:rPr lang="en-US" altLang="ko-KR" dirty="0" smtClean="0"/>
              <a:t>.</a:t>
            </a:r>
          </a:p>
          <a:p>
            <a:r>
              <a:rPr lang="ko-KR" altLang="en-US" dirty="0" err="1" smtClean="0"/>
              <a:t>멘토님들이</a:t>
            </a:r>
            <a:r>
              <a:rPr lang="ko-KR" altLang="en-US" dirty="0" smtClean="0"/>
              <a:t> 다들 친절하시고 제게 이것 저것 알려주려고 하셔서 너무 감사했었어요</a:t>
            </a:r>
            <a:r>
              <a:rPr lang="en-US" altLang="ko-KR" dirty="0" smtClean="0"/>
              <a:t>!</a:t>
            </a:r>
          </a:p>
          <a:p>
            <a:r>
              <a:rPr lang="ko-KR" altLang="en-US" dirty="0" err="1" smtClean="0"/>
              <a:t>멘토님들과</a:t>
            </a:r>
            <a:r>
              <a:rPr lang="ko-KR" altLang="en-US" dirty="0" smtClean="0"/>
              <a:t> 사무실에서 일하면서 가장 놀란 건</a:t>
            </a:r>
            <a:r>
              <a:rPr lang="en-US" altLang="ko-KR" dirty="0" smtClean="0"/>
              <a:t>, </a:t>
            </a:r>
            <a:r>
              <a:rPr lang="ko-KR" altLang="en-US" dirty="0" smtClean="0"/>
              <a:t>종종 자연스럽게 직급에 상관없이 서로의 별명을 부르며 일을 한다는 </a:t>
            </a:r>
            <a:r>
              <a:rPr lang="ko-KR" altLang="en-US" dirty="0" err="1" smtClean="0"/>
              <a:t>것이였어요</a:t>
            </a:r>
            <a:r>
              <a:rPr lang="en-US" altLang="ko-KR" dirty="0" smtClean="0"/>
              <a:t>. </a:t>
            </a:r>
            <a:endParaRPr lang="en-US" altLang="ko-KR" dirty="0" smtClean="0"/>
          </a:p>
          <a:p>
            <a:r>
              <a:rPr lang="ko-KR" altLang="en-US" dirty="0" smtClean="0"/>
              <a:t>처음엔 </a:t>
            </a:r>
            <a:r>
              <a:rPr lang="ko-KR" altLang="en-US" dirty="0" err="1" smtClean="0"/>
              <a:t>못알아들어서</a:t>
            </a:r>
            <a:r>
              <a:rPr lang="ko-KR" altLang="en-US" dirty="0" smtClean="0"/>
              <a:t> 참 당황했었는데</a:t>
            </a:r>
            <a:r>
              <a:rPr lang="en-US" altLang="ko-KR" dirty="0" smtClean="0"/>
              <a:t>, </a:t>
            </a:r>
            <a:r>
              <a:rPr lang="ko-KR" altLang="en-US" dirty="0" smtClean="0"/>
              <a:t>나중엔 </a:t>
            </a:r>
            <a:r>
              <a:rPr lang="ko-KR" altLang="en-US" dirty="0" smtClean="0"/>
              <a:t>참 자연스럽게 느껴졌어요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이렇게 </a:t>
            </a:r>
            <a:r>
              <a:rPr lang="ko-KR" altLang="en-US" dirty="0" smtClean="0"/>
              <a:t>친근한 사무실이라곤 </a:t>
            </a:r>
            <a:r>
              <a:rPr lang="ko-KR" altLang="en-US" dirty="0" err="1" smtClean="0"/>
              <a:t>생각치</a:t>
            </a:r>
            <a:r>
              <a:rPr lang="ko-KR" altLang="en-US" dirty="0" smtClean="0"/>
              <a:t> 못했는데</a:t>
            </a:r>
            <a:r>
              <a:rPr lang="en-US" altLang="ko-KR" dirty="0" smtClean="0"/>
              <a:t>! </a:t>
            </a:r>
            <a:r>
              <a:rPr lang="ko-KR" altLang="en-US" dirty="0" smtClean="0"/>
              <a:t>저는 정말 좋은 분위기의 사무실을 다녔었습니다</a:t>
            </a:r>
            <a:r>
              <a:rPr lang="en-US" altLang="ko-KR" dirty="0" smtClean="0"/>
              <a:t>.</a:t>
            </a:r>
            <a:r>
              <a:rPr lang="ko-KR" altLang="en-US" dirty="0" smtClean="0"/>
              <a:t>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EC294D-3849-4AC4-9663-2E8DECE26852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err="1" smtClean="0"/>
              <a:t>의료생협이라고</a:t>
            </a:r>
            <a:r>
              <a:rPr lang="ko-KR" altLang="en-US" dirty="0" smtClean="0"/>
              <a:t> 하면 다들 병원을 먼저 떠올리시고 다들 제가 거기 가서 뭐하냐고 </a:t>
            </a:r>
            <a:r>
              <a:rPr lang="ko-KR" altLang="en-US" dirty="0" err="1" smtClean="0"/>
              <a:t>물으시더라구요</a:t>
            </a:r>
            <a:r>
              <a:rPr lang="en-US" altLang="ko-KR" dirty="0" smtClean="0"/>
              <a:t>. </a:t>
            </a:r>
            <a:r>
              <a:rPr lang="ko-KR" altLang="en-US" dirty="0" smtClean="0"/>
              <a:t>저는 주로 사무실에서 일을 했는데</a:t>
            </a:r>
            <a:r>
              <a:rPr lang="en-US" altLang="ko-KR" dirty="0" smtClean="0"/>
              <a:t> </a:t>
            </a:r>
            <a:r>
              <a:rPr lang="ko-KR" altLang="en-US" dirty="0" err="1" smtClean="0"/>
              <a:t>정직원이</a:t>
            </a:r>
            <a:r>
              <a:rPr lang="ko-KR" altLang="en-US" dirty="0" smtClean="0"/>
              <a:t> 아니라서 전문적인 일 보단 우편물 발송작업</a:t>
            </a:r>
            <a:r>
              <a:rPr lang="en-US" altLang="ko-KR" dirty="0" smtClean="0"/>
              <a:t>, </a:t>
            </a:r>
            <a:r>
              <a:rPr lang="ko-KR" altLang="en-US" dirty="0" smtClean="0"/>
              <a:t>판매부스 제작 같은 부차적인 일을 했습니다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거기서 제가 가장 장기간 한 일은 조합원 정보수정이었는데요</a:t>
            </a:r>
            <a:r>
              <a:rPr lang="en-US" altLang="ko-KR" dirty="0" smtClean="0"/>
              <a:t>, 3</a:t>
            </a:r>
            <a:r>
              <a:rPr lang="ko-KR" altLang="en-US" dirty="0" smtClean="0"/>
              <a:t>일 동안 약 </a:t>
            </a:r>
            <a:r>
              <a:rPr lang="en-US" altLang="ko-KR" dirty="0" smtClean="0"/>
              <a:t>200</a:t>
            </a:r>
            <a:r>
              <a:rPr lang="ko-KR" altLang="en-US" dirty="0" smtClean="0"/>
              <a:t>분의 조합원과 통화를 했었습니다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원래 제가 전화하는 걸 조금 무서워했는데</a:t>
            </a:r>
            <a:r>
              <a:rPr lang="en-US" altLang="ko-KR" dirty="0" smtClean="0"/>
              <a:t>, </a:t>
            </a:r>
            <a:r>
              <a:rPr lang="ko-KR" altLang="en-US" dirty="0" smtClean="0"/>
              <a:t>많은 분들과 통화를 하면서 제가 전화하는걸 생각보다 잘한다는 걸</a:t>
            </a:r>
            <a:r>
              <a:rPr lang="ko-KR" altLang="en-US" baseline="0" dirty="0" smtClean="0"/>
              <a:t> 깨달았어요</a:t>
            </a:r>
            <a:r>
              <a:rPr lang="en-US" altLang="ko-KR" baseline="0" dirty="0" smtClean="0"/>
              <a:t>.</a:t>
            </a:r>
          </a:p>
          <a:p>
            <a:r>
              <a:rPr lang="ko-KR" altLang="en-US" baseline="0" dirty="0" err="1" smtClean="0"/>
              <a:t>인턴쉽에</a:t>
            </a:r>
            <a:r>
              <a:rPr lang="ko-KR" altLang="en-US" baseline="0" dirty="0" smtClean="0"/>
              <a:t> 가서 일만 한 건 </a:t>
            </a:r>
            <a:r>
              <a:rPr lang="ko-KR" altLang="en-US" baseline="0" dirty="0" err="1" smtClean="0"/>
              <a:t>아니였어요</a:t>
            </a:r>
            <a:r>
              <a:rPr lang="en-US" altLang="ko-KR" baseline="0" dirty="0" smtClean="0"/>
              <a:t>! </a:t>
            </a:r>
          </a:p>
          <a:p>
            <a:r>
              <a:rPr lang="ko-KR" altLang="en-US" baseline="0" dirty="0" err="1" smtClean="0"/>
              <a:t>둘째날엔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일이 다 끝나고 다 같이 야구장으로 회식을 갔었어요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모르는 분들이 많아서 처음엔 조금 많이 </a:t>
            </a:r>
            <a:r>
              <a:rPr lang="ko-KR" altLang="en-US" baseline="0" dirty="0" err="1" smtClean="0"/>
              <a:t>뻘쭘했는데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시간이 </a:t>
            </a:r>
            <a:r>
              <a:rPr lang="ko-KR" altLang="en-US" baseline="0" dirty="0" err="1" smtClean="0"/>
              <a:t>지나고보니</a:t>
            </a:r>
            <a:r>
              <a:rPr lang="ko-KR" altLang="en-US" baseline="0" dirty="0" smtClean="0"/>
              <a:t> 같이 즐겁게 응원하고 있었어요</a:t>
            </a:r>
            <a:r>
              <a:rPr lang="en-US" altLang="ko-KR" baseline="0" dirty="0" smtClean="0"/>
              <a:t>! </a:t>
            </a:r>
            <a:r>
              <a:rPr lang="ko-KR" altLang="en-US" baseline="0" dirty="0" smtClean="0"/>
              <a:t>그날 야구장은 처음간 거 였는데 정말 </a:t>
            </a:r>
            <a:r>
              <a:rPr lang="ko-KR" altLang="en-US" baseline="0" dirty="0" err="1" smtClean="0"/>
              <a:t>재밌었어요</a:t>
            </a:r>
            <a:r>
              <a:rPr lang="en-US" altLang="ko-KR" baseline="0" dirty="0" smtClean="0"/>
              <a:t>!</a:t>
            </a:r>
          </a:p>
          <a:p>
            <a:r>
              <a:rPr lang="ko-KR" altLang="en-US" baseline="0" dirty="0" smtClean="0"/>
              <a:t>두 번째 사진은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제가 점심시간 마다 신세를 졌던 마을기업 카페 </a:t>
            </a:r>
            <a:r>
              <a:rPr lang="en-US" altLang="ko-KR" baseline="0" dirty="0" smtClean="0"/>
              <a:t>‘</a:t>
            </a:r>
            <a:r>
              <a:rPr lang="ko-KR" altLang="en-US" baseline="0" dirty="0" smtClean="0"/>
              <a:t>좋은 이웃</a:t>
            </a:r>
            <a:r>
              <a:rPr lang="en-US" altLang="ko-KR" baseline="0" dirty="0" smtClean="0"/>
              <a:t>’</a:t>
            </a:r>
            <a:r>
              <a:rPr lang="ko-KR" altLang="en-US" baseline="0" dirty="0" smtClean="0"/>
              <a:t>이에요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이 곳은 </a:t>
            </a:r>
            <a:r>
              <a:rPr lang="en-US" altLang="ko-KR" baseline="0" dirty="0" smtClean="0"/>
              <a:t>‘</a:t>
            </a:r>
            <a:r>
              <a:rPr lang="ko-KR" altLang="en-US" baseline="0" dirty="0" smtClean="0"/>
              <a:t>가상화폐</a:t>
            </a:r>
            <a:r>
              <a:rPr lang="en-US" altLang="ko-KR" baseline="0" dirty="0" smtClean="0"/>
              <a:t>’</a:t>
            </a:r>
            <a:r>
              <a:rPr lang="ko-KR" altLang="en-US" baseline="0" dirty="0" smtClean="0"/>
              <a:t>라는 특이한 돈을 사용하는 곳인데요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그 것에 대해 조금 더 소개 해 볼게요</a:t>
            </a:r>
            <a:r>
              <a:rPr lang="en-US" altLang="ko-KR" baseline="0" dirty="0" smtClean="0"/>
              <a:t>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EC294D-3849-4AC4-9663-2E8DECE26852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baseline="0" dirty="0" smtClean="0"/>
              <a:t>카페 </a:t>
            </a:r>
            <a:r>
              <a:rPr lang="en-US" altLang="ko-KR" baseline="0" dirty="0" smtClean="0"/>
              <a:t>‘</a:t>
            </a:r>
            <a:r>
              <a:rPr lang="ko-KR" altLang="en-US" baseline="0" dirty="0" err="1" smtClean="0"/>
              <a:t>좋은이웃</a:t>
            </a:r>
            <a:r>
              <a:rPr lang="en-US" altLang="ko-KR" baseline="0" dirty="0" smtClean="0"/>
              <a:t>’</a:t>
            </a:r>
            <a:r>
              <a:rPr lang="ko-KR" altLang="en-US" baseline="0" dirty="0" smtClean="0"/>
              <a:t>은 </a:t>
            </a:r>
            <a:r>
              <a:rPr lang="ko-KR" altLang="en-US" baseline="0" dirty="0" err="1" smtClean="0"/>
              <a:t>한밭레츠라는</a:t>
            </a:r>
            <a:r>
              <a:rPr lang="ko-KR" altLang="en-US" baseline="0" dirty="0" smtClean="0"/>
              <a:t> 지역 품앗이 단체의 가맹점인데요</a:t>
            </a:r>
            <a:r>
              <a:rPr lang="en-US" altLang="ko-KR" baseline="0" dirty="0" smtClean="0"/>
              <a:t>, </a:t>
            </a:r>
            <a:r>
              <a:rPr lang="ko-KR" altLang="en-US" baseline="0" dirty="0" err="1" smtClean="0"/>
              <a:t>한밭레츠에서는</a:t>
            </a:r>
            <a:r>
              <a:rPr lang="ko-KR" altLang="en-US" baseline="0" dirty="0" smtClean="0"/>
              <a:t> </a:t>
            </a:r>
            <a:r>
              <a:rPr lang="en-US" altLang="ko-KR" baseline="0" dirty="0" smtClean="0"/>
              <a:t>‘</a:t>
            </a:r>
            <a:r>
              <a:rPr lang="ko-KR" altLang="en-US" baseline="0" dirty="0" smtClean="0"/>
              <a:t>두루</a:t>
            </a:r>
            <a:r>
              <a:rPr lang="en-US" altLang="ko-KR" baseline="0" dirty="0" smtClean="0"/>
              <a:t>’</a:t>
            </a:r>
            <a:r>
              <a:rPr lang="ko-KR" altLang="en-US" baseline="0" dirty="0" smtClean="0"/>
              <a:t>라는 공동체의 가상화폐를 사용해요</a:t>
            </a:r>
            <a:r>
              <a:rPr lang="en-US" altLang="ko-KR" baseline="0" dirty="0" smtClean="0"/>
              <a:t>. ‘</a:t>
            </a:r>
            <a:r>
              <a:rPr lang="ko-KR" altLang="en-US" baseline="0" dirty="0" smtClean="0"/>
              <a:t>두루</a:t>
            </a:r>
            <a:r>
              <a:rPr lang="en-US" altLang="ko-KR" baseline="0" dirty="0" smtClean="0"/>
              <a:t>’</a:t>
            </a:r>
            <a:r>
              <a:rPr lang="ko-KR" altLang="en-US" baseline="0" dirty="0" smtClean="0"/>
              <a:t>로는 노동이나 물품을 거래할 수 있는데요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무언가를 팔아야만 벌 수 있는 것이 아니라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물건이나 장소의 대여나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일을 해 줌으로 써 벌 수 있어요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일도 거창한 일이 아니라 자신이 잘 하는 일을 하면 되는 것 인데요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문서작성을 잘 하는 사람은 못 하는 사람의 문서작성을 해 주고 벌 수도 있고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기타를 잘 치는 사람은 기타를 가르쳐 주고 벌 수도 있어요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이렇게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다른 사람에게 물품뿐만 아니라 서비스를 제공함으로써 </a:t>
            </a:r>
            <a:r>
              <a:rPr lang="en-US" altLang="ko-KR" baseline="0" dirty="0" smtClean="0"/>
              <a:t>‘</a:t>
            </a:r>
            <a:r>
              <a:rPr lang="ko-KR" altLang="en-US" baseline="0" dirty="0" smtClean="0"/>
              <a:t>내가 </a:t>
            </a:r>
            <a:r>
              <a:rPr lang="ko-KR" altLang="en-US" baseline="0" dirty="0" err="1" smtClean="0"/>
              <a:t>쓸모있는</a:t>
            </a:r>
            <a:r>
              <a:rPr lang="ko-KR" altLang="en-US" baseline="0" dirty="0" smtClean="0"/>
              <a:t> 사람이구나</a:t>
            </a:r>
            <a:r>
              <a:rPr lang="en-US" altLang="ko-KR" baseline="0" dirty="0" smtClean="0"/>
              <a:t>’</a:t>
            </a:r>
            <a:r>
              <a:rPr lang="ko-KR" altLang="en-US" baseline="0" dirty="0" smtClean="0"/>
              <a:t>를 깨달을 수 있고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서로를 더 잘 이해하고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연대감을 키울 수 있답니다</a:t>
            </a:r>
            <a:r>
              <a:rPr lang="en-US" altLang="ko-KR" baseline="0" dirty="0" smtClean="0"/>
              <a:t>.</a:t>
            </a:r>
          </a:p>
          <a:p>
            <a:r>
              <a:rPr lang="ko-KR" altLang="en-US" baseline="0" dirty="0" smtClean="0"/>
              <a:t>거래한 </a:t>
            </a:r>
            <a:r>
              <a:rPr lang="ko-KR" altLang="en-US" baseline="0" dirty="0" err="1" smtClean="0"/>
              <a:t>두루는</a:t>
            </a:r>
            <a:r>
              <a:rPr lang="ko-KR" altLang="en-US" baseline="0" dirty="0" smtClean="0"/>
              <a:t> 가상화폐이기 때문에 동전이나 지폐처럼 주고 받을 수 없어요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그래서</a:t>
            </a:r>
            <a:r>
              <a:rPr lang="en-US" altLang="ko-KR" baseline="0" dirty="0" smtClean="0"/>
              <a:t> </a:t>
            </a:r>
            <a:r>
              <a:rPr lang="ko-KR" altLang="en-US" baseline="0" dirty="0" err="1" smtClean="0"/>
              <a:t>한밭레츠에</a:t>
            </a:r>
            <a:r>
              <a:rPr lang="ko-KR" altLang="en-US" baseline="0" dirty="0" smtClean="0"/>
              <a:t> 거래 내역을 알리면 사무실에서 각 계정의 개인 통장에 기재를 하는 방식으로 거래가 진행되고 있어요</a:t>
            </a:r>
            <a:r>
              <a:rPr lang="en-US" altLang="ko-KR" baseline="0" dirty="0" smtClean="0"/>
              <a:t>.</a:t>
            </a:r>
          </a:p>
          <a:p>
            <a:r>
              <a:rPr lang="ko-KR" altLang="en-US" baseline="0" dirty="0" err="1" smtClean="0"/>
              <a:t>두루는</a:t>
            </a:r>
            <a:r>
              <a:rPr lang="ko-KR" altLang="en-US" baseline="0" dirty="0" smtClean="0"/>
              <a:t> 개인간 사용할 할 수도 있지만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가맹점인 마을기업에서도 사용 할 수 있어요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제가 다니던 </a:t>
            </a:r>
            <a:r>
              <a:rPr lang="en-US" altLang="ko-KR" baseline="0" dirty="0" smtClean="0"/>
              <a:t>‘</a:t>
            </a:r>
            <a:r>
              <a:rPr lang="ko-KR" altLang="en-US" baseline="0" dirty="0" smtClean="0"/>
              <a:t>민들레 </a:t>
            </a:r>
            <a:r>
              <a:rPr lang="ko-KR" altLang="en-US" baseline="0" dirty="0" err="1" smtClean="0"/>
              <a:t>의료생협</a:t>
            </a:r>
            <a:r>
              <a:rPr lang="en-US" altLang="ko-KR" baseline="0" dirty="0" smtClean="0"/>
              <a:t>’</a:t>
            </a:r>
            <a:r>
              <a:rPr lang="ko-KR" altLang="en-US" baseline="0" dirty="0" smtClean="0"/>
              <a:t>도 진료비의 </a:t>
            </a:r>
            <a:r>
              <a:rPr lang="en-US" altLang="ko-KR" baseline="0" dirty="0" smtClean="0"/>
              <a:t>30%</a:t>
            </a:r>
            <a:r>
              <a:rPr lang="ko-KR" altLang="en-US" baseline="0" dirty="0" smtClean="0"/>
              <a:t>를 </a:t>
            </a:r>
            <a:r>
              <a:rPr lang="ko-KR" altLang="en-US" baseline="0" dirty="0" err="1" smtClean="0"/>
              <a:t>두루로</a:t>
            </a:r>
            <a:r>
              <a:rPr lang="ko-KR" altLang="en-US" baseline="0" dirty="0" smtClean="0"/>
              <a:t> 낼 수 있답니다</a:t>
            </a:r>
            <a:r>
              <a:rPr lang="en-US" altLang="ko-KR" baseline="0" dirty="0" smtClean="0"/>
              <a:t>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EC294D-3849-4AC4-9663-2E8DECE26852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멘토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평가서를 받으면서 어떤 혹평이 있을까 두려워 </a:t>
            </a:r>
            <a:r>
              <a:rPr lang="ko-KR" alt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못열어봤었는데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너무너무 좋게 써주셨어요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좋았던 점으로는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누구와도 웃으며 대화해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자연스럽게 많은 사람들과 업무적이나 외적으로 교류할 수 있고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주어진 일을 차근차근 정리하고 계획하는 능력이 돋보인다고 해주셨고요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</a:t>
            </a: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고치면 좋을 점으로는 제 의견을 공식적으로 표현하는 걸 주저하는 것과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인턴기간 동안 느낀 것을 자연스럽게 드러내는 것을 </a:t>
            </a:r>
            <a:r>
              <a:rPr lang="ko-KR" alt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쑥쓰러워한다는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것이었어요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저는 제가 그런 지 몰랐는데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이걸 보고</a:t>
            </a:r>
            <a:r>
              <a:rPr lang="ko-KR" alt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다시 생각해보니까 좀 그랬던 것 </a:t>
            </a:r>
            <a:r>
              <a:rPr lang="ko-KR" altLang="en-US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같더라구요</a:t>
            </a:r>
            <a:r>
              <a:rPr lang="en-US" altLang="ko-K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평가서를 통해 저를 다시 한 번 만날 수 있어서 참 좋았어요</a:t>
            </a:r>
            <a:r>
              <a:rPr lang="en-US" altLang="ko-K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EC294D-3849-4AC4-9663-2E8DECE26852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fontAlgn="base" latinLnBrk="0"/>
            <a:r>
              <a:rPr lang="ko-KR" alt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막상 </a:t>
            </a:r>
            <a:r>
              <a:rPr lang="ko-KR" altLang="en-US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인턴쉽이</a:t>
            </a:r>
            <a:r>
              <a:rPr lang="ko-KR" alt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끝나고 나니까 짧다고 느껴서 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기간이 좀 더 길었더라면 좋겠다는 생각도 들었었어요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근데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막상 더 하라고 하면 힘들어서 도망쳤을 것 같아요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fontAlgn="base" latinLnBrk="0"/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그리고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버스로 왕복 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시간이라는 출퇴근이 너무 힘들었어요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! 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퇴근 하시고 집안일까지 하시는 부모님이 정말 </a:t>
            </a:r>
            <a:r>
              <a:rPr lang="ko-KR" alt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대단하다는걸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알았어요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en-US" altLang="ko-K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 latinLnBrk="0"/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좋았던 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건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인턴쉽</a:t>
            </a:r>
            <a:r>
              <a:rPr lang="ko-KR" alt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기간 동안 다양한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어른들을 만났었는데요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 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그 분들이 인생에 대한 다양한 조언과 자신의 생각을 얘기 해 주신 것이었어요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한 분 한 분의 이야기를 들을 때 마다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다양한 생각을 할 수 있었어요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fontAlgn="base" latinLnBrk="0"/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그리고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의료생협과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‘</a:t>
            </a:r>
            <a:r>
              <a:rPr lang="ko-KR" alt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인간적인의료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’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에 대해</a:t>
            </a:r>
            <a:r>
              <a:rPr lang="ko-KR" alt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알았는데</a:t>
            </a:r>
            <a:r>
              <a:rPr lang="en-US" altLang="ko-K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정말 </a:t>
            </a:r>
            <a:r>
              <a:rPr lang="ko-KR" alt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감탄했어요</a:t>
            </a:r>
            <a:r>
              <a:rPr lang="en-US" altLang="ko-K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저도 </a:t>
            </a:r>
            <a:r>
              <a:rPr lang="ko-KR" alt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그런</a:t>
            </a:r>
            <a:r>
              <a:rPr lang="en-US" altLang="ko-K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의료생협의</a:t>
            </a:r>
            <a:r>
              <a:rPr lang="ko-KR" alt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진료방식과 같은</a:t>
            </a:r>
            <a:r>
              <a:rPr lang="en-US" altLang="ko-K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사람을 위하는 사람이 되자</a:t>
            </a:r>
            <a:r>
              <a:rPr lang="en-US" altLang="ko-K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!</a:t>
            </a:r>
            <a:r>
              <a:rPr lang="ko-KR" alt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라고 마음먹었습니다</a:t>
            </a:r>
            <a:r>
              <a:rPr lang="en-US" altLang="ko-K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ko-KR" alt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EC294D-3849-4AC4-9663-2E8DECE26852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봐 주셔서 감사합니다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EC294D-3849-4AC4-9663-2E8DECE26852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D2FF6-C17B-4510-AC2E-BD7E350489CB}" type="datetimeFigureOut">
              <a:rPr lang="ko-KR" altLang="en-US" smtClean="0"/>
              <a:pPr/>
              <a:t>2012-08-31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5DBDD-E45D-4BD1-9812-1C28FC7AFF2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79751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D2FF6-C17B-4510-AC2E-BD7E350489CB}" type="datetimeFigureOut">
              <a:rPr lang="ko-KR" altLang="en-US" smtClean="0"/>
              <a:pPr/>
              <a:t>2012-08-31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5DBDD-E45D-4BD1-9812-1C28FC7AFF2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48452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D2FF6-C17B-4510-AC2E-BD7E350489CB}" type="datetimeFigureOut">
              <a:rPr lang="ko-KR" altLang="en-US" smtClean="0"/>
              <a:pPr/>
              <a:t>2012-08-31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5DBDD-E45D-4BD1-9812-1C28FC7AFF2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27710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D2FF6-C17B-4510-AC2E-BD7E350489CB}" type="datetimeFigureOut">
              <a:rPr lang="ko-KR" altLang="en-US" smtClean="0"/>
              <a:pPr/>
              <a:t>2012-08-31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5DBDD-E45D-4BD1-9812-1C28FC7AFF2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46214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D2FF6-C17B-4510-AC2E-BD7E350489CB}" type="datetimeFigureOut">
              <a:rPr lang="ko-KR" altLang="en-US" smtClean="0"/>
              <a:pPr/>
              <a:t>2012-08-31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5DBDD-E45D-4BD1-9812-1C28FC7AFF2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5698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D2FF6-C17B-4510-AC2E-BD7E350489CB}" type="datetimeFigureOut">
              <a:rPr lang="ko-KR" altLang="en-US" smtClean="0"/>
              <a:pPr/>
              <a:t>2012-08-31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5DBDD-E45D-4BD1-9812-1C28FC7AFF2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09284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D2FF6-C17B-4510-AC2E-BD7E350489CB}" type="datetimeFigureOut">
              <a:rPr lang="ko-KR" altLang="en-US" smtClean="0"/>
              <a:pPr/>
              <a:t>2012-08-31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5DBDD-E45D-4BD1-9812-1C28FC7AFF2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96325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D2FF6-C17B-4510-AC2E-BD7E350489CB}" type="datetimeFigureOut">
              <a:rPr lang="ko-KR" altLang="en-US" smtClean="0"/>
              <a:pPr/>
              <a:t>2012-08-31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5DBDD-E45D-4BD1-9812-1C28FC7AFF2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33250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D2FF6-C17B-4510-AC2E-BD7E350489CB}" type="datetimeFigureOut">
              <a:rPr lang="ko-KR" altLang="en-US" smtClean="0"/>
              <a:pPr/>
              <a:t>2012-08-31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5DBDD-E45D-4BD1-9812-1C28FC7AFF2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75284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D2FF6-C17B-4510-AC2E-BD7E350489CB}" type="datetimeFigureOut">
              <a:rPr lang="ko-KR" altLang="en-US" smtClean="0"/>
              <a:pPr/>
              <a:t>2012-08-31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5DBDD-E45D-4BD1-9812-1C28FC7AFF2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2502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D2FF6-C17B-4510-AC2E-BD7E350489CB}" type="datetimeFigureOut">
              <a:rPr lang="ko-KR" altLang="en-US" smtClean="0"/>
              <a:pPr/>
              <a:t>2012-08-31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5DBDD-E45D-4BD1-9812-1C28FC7AFF2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706786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DD2FF6-C17B-4510-AC2E-BD7E350489CB}" type="datetimeFigureOut">
              <a:rPr lang="ko-KR" altLang="en-US" smtClean="0"/>
              <a:pPr/>
              <a:t>2012-08-31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45DBDD-E45D-4BD1-9812-1C28FC7AFF2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91143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microsoft.com/office/2007/relationships/hdphoto" Target="../media/hdphoto4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52536" y="116632"/>
            <a:ext cx="8639944" cy="902119"/>
          </a:xfrm>
        </p:spPr>
        <p:txBody>
          <a:bodyPr>
            <a:noAutofit/>
          </a:bodyPr>
          <a:lstStyle/>
          <a:p>
            <a:r>
              <a:rPr lang="ko-KR" altLang="en-US" sz="7200" dirty="0">
                <a:latin typeface="헤움상상172" pitchFamily="18" charset="-127"/>
                <a:ea typeface="헤움상상172" pitchFamily="18" charset="-127"/>
              </a:rPr>
              <a:t>누구나 이용할 수 있는 </a:t>
            </a:r>
            <a:r>
              <a:rPr lang="ko-KR" altLang="en-US" sz="7200" dirty="0" smtClean="0">
                <a:latin typeface="헤움상상172" pitchFamily="18" charset="-127"/>
                <a:ea typeface="헤움상상172" pitchFamily="18" charset="-127"/>
              </a:rPr>
              <a:t>병원</a:t>
            </a:r>
            <a:r>
              <a:rPr lang="en-US" altLang="ko-KR" sz="7200" dirty="0">
                <a:latin typeface="헤움상상172" pitchFamily="18" charset="-127"/>
                <a:ea typeface="헤움상상172" pitchFamily="18" charset="-127"/>
              </a:rPr>
              <a:t>,</a:t>
            </a:r>
            <a:endParaRPr lang="ko-KR" altLang="en-US" sz="7200" dirty="0">
              <a:latin typeface="헤움상상172" pitchFamily="18" charset="-127"/>
              <a:ea typeface="헤움상상172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520" y="5157192"/>
            <a:ext cx="28083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800" dirty="0" smtClean="0">
                <a:latin typeface="헤움열번째편지132" pitchFamily="18" charset="-127"/>
                <a:ea typeface="헤움열번째편지132" pitchFamily="18" charset="-127"/>
              </a:rPr>
              <a:t>2</a:t>
            </a:r>
            <a:r>
              <a:rPr lang="ko-KR" altLang="en-US" sz="4800" dirty="0" smtClean="0">
                <a:latin typeface="헤움열번째편지132" pitchFamily="18" charset="-127"/>
                <a:ea typeface="헤움열번째편지132" pitchFamily="18" charset="-127"/>
              </a:rPr>
              <a:t>학년 </a:t>
            </a:r>
            <a:r>
              <a:rPr lang="en-US" altLang="ko-KR" sz="4800" dirty="0" smtClean="0">
                <a:latin typeface="헤움열번째편지132" pitchFamily="18" charset="-127"/>
                <a:ea typeface="헤움열번째편지132" pitchFamily="18" charset="-127"/>
              </a:rPr>
              <a:t>2</a:t>
            </a:r>
            <a:r>
              <a:rPr lang="ko-KR" altLang="en-US" sz="4800" dirty="0" smtClean="0">
                <a:latin typeface="헤움열번째편지132" pitchFamily="18" charset="-127"/>
                <a:ea typeface="헤움열번째편지132" pitchFamily="18" charset="-127"/>
              </a:rPr>
              <a:t>반</a:t>
            </a:r>
            <a:endParaRPr lang="en-US" altLang="ko-KR" sz="4800" dirty="0" smtClean="0">
              <a:latin typeface="헤움열번째편지132" pitchFamily="18" charset="-127"/>
              <a:ea typeface="헤움열번째편지132" pitchFamily="18" charset="-127"/>
            </a:endParaRPr>
          </a:p>
          <a:p>
            <a:r>
              <a:rPr lang="ko-KR" altLang="en-US" sz="4800" dirty="0" smtClean="0">
                <a:latin typeface="헤움열번째편지132" pitchFamily="18" charset="-127"/>
                <a:ea typeface="헤움열번째편지132" pitchFamily="18" charset="-127"/>
              </a:rPr>
              <a:t>선진경</a:t>
            </a:r>
            <a:endParaRPr lang="ko-KR" altLang="en-US" sz="4800" dirty="0">
              <a:latin typeface="헤움열번째편지132" pitchFamily="18" charset="-127"/>
              <a:ea typeface="헤움열번째편지132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44980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/>
          <p:cNvGrpSpPr/>
          <p:nvPr/>
        </p:nvGrpSpPr>
        <p:grpSpPr>
          <a:xfrm>
            <a:off x="827584" y="1628800"/>
            <a:ext cx="7670465" cy="4608512"/>
            <a:chOff x="827584" y="1628800"/>
            <a:chExt cx="7670465" cy="4608512"/>
          </a:xfrm>
        </p:grpSpPr>
        <p:pic>
          <p:nvPicPr>
            <p:cNvPr id="7" name="그림 6" descr="IMG_20120725_095346.jpg"/>
            <p:cNvPicPr>
              <a:picLocks noChangeAspect="1"/>
            </p:cNvPicPr>
            <p:nvPr/>
          </p:nvPicPr>
          <p:blipFill>
            <a:blip r:embed="rId3" cstate="print"/>
            <a:srcRect t="4167" b="6945"/>
            <a:stretch>
              <a:fillRect/>
            </a:stretch>
          </p:blipFill>
          <p:spPr>
            <a:xfrm>
              <a:off x="827584" y="1628800"/>
              <a:ext cx="3888432" cy="4608512"/>
            </a:xfrm>
            <a:prstGeom prst="rect">
              <a:avLst/>
            </a:prstGeom>
          </p:spPr>
        </p:pic>
        <p:pic>
          <p:nvPicPr>
            <p:cNvPr id="8" name="그림 7" descr="ZMgcNGssune8NNSOVvTrYvV.jpg"/>
            <p:cNvPicPr>
              <a:picLocks noChangeAspect="1"/>
            </p:cNvPicPr>
            <p:nvPr/>
          </p:nvPicPr>
          <p:blipFill>
            <a:blip r:embed="rId4" cstate="print"/>
            <a:srcRect l="1885" t="1744" r="1976" b="44075"/>
            <a:stretch>
              <a:fillRect/>
            </a:stretch>
          </p:blipFill>
          <p:spPr>
            <a:xfrm rot="21600000">
              <a:off x="4716017" y="1628800"/>
              <a:ext cx="3782032" cy="4608512"/>
            </a:xfrm>
            <a:prstGeom prst="rect">
              <a:avLst/>
            </a:prstGeom>
          </p:spPr>
        </p:pic>
      </p:grp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ko-KR" altLang="en-US" sz="8000" dirty="0" err="1" smtClean="0">
                <a:latin typeface="헤움상상172" pitchFamily="18" charset="-127"/>
                <a:ea typeface="헤움상상172" pitchFamily="18" charset="-127"/>
              </a:rPr>
              <a:t>의료생협</a:t>
            </a:r>
            <a:r>
              <a:rPr lang="en-US" altLang="ko-KR" sz="8000" dirty="0" smtClean="0">
                <a:latin typeface="헤움상상172" pitchFamily="18" charset="-127"/>
                <a:ea typeface="헤움상상172" pitchFamily="18" charset="-127"/>
              </a:rPr>
              <a:t>?</a:t>
            </a:r>
            <a:endParaRPr lang="ko-KR" altLang="en-US" sz="8000" dirty="0">
              <a:latin typeface="헤움상상172" pitchFamily="18" charset="-127"/>
              <a:ea typeface="헤움상상172" pitchFamily="18" charset="-127"/>
            </a:endParaRPr>
          </a:p>
        </p:txBody>
      </p:sp>
      <p:pic>
        <p:nvPicPr>
          <p:cNvPr id="6" name="내용 개체 틀 5"/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628800"/>
            <a:ext cx="7543271" cy="4525963"/>
          </a:xfrm>
        </p:spPr>
      </p:pic>
      <p:pic>
        <p:nvPicPr>
          <p:cNvPr id="5" name="그림 4" descr="u2FZGeWTupkqObhgLCKj.JPG"/>
          <p:cNvPicPr>
            <a:picLocks noChangeAspect="1"/>
          </p:cNvPicPr>
          <p:nvPr/>
        </p:nvPicPr>
        <p:blipFill>
          <a:blip r:embed="rId7" cstate="print"/>
          <a:srcRect t="7721" b="11443"/>
          <a:stretch>
            <a:fillRect/>
          </a:stretch>
        </p:blipFill>
        <p:spPr>
          <a:xfrm>
            <a:off x="827584" y="1628800"/>
            <a:ext cx="7632849" cy="460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053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75240" cy="850106"/>
          </a:xfrm>
        </p:spPr>
        <p:txBody>
          <a:bodyPr>
            <a:noAutofit/>
          </a:bodyPr>
          <a:lstStyle/>
          <a:p>
            <a:r>
              <a:rPr lang="ko-KR" altLang="en-US" sz="8000" dirty="0" smtClean="0">
                <a:latin typeface="헤움상상172" pitchFamily="18" charset="-127"/>
                <a:ea typeface="헤움상상172" pitchFamily="18" charset="-127"/>
              </a:rPr>
              <a:t>왜 거기로 </a:t>
            </a:r>
            <a:r>
              <a:rPr lang="ko-KR" altLang="en-US" sz="8000" dirty="0" err="1" smtClean="0">
                <a:latin typeface="헤움상상172" pitchFamily="18" charset="-127"/>
                <a:ea typeface="헤움상상172" pitchFamily="18" charset="-127"/>
              </a:rPr>
              <a:t>갔냐구요</a:t>
            </a:r>
            <a:r>
              <a:rPr lang="en-US" altLang="ko-KR" sz="8000" dirty="0" smtClean="0">
                <a:latin typeface="헤움상상172" pitchFamily="18" charset="-127"/>
                <a:ea typeface="헤움상상172" pitchFamily="18" charset="-127"/>
              </a:rPr>
              <a:t>?</a:t>
            </a:r>
            <a:endParaRPr lang="ko-KR" altLang="en-US" sz="8000" dirty="0">
              <a:latin typeface="헤움상상172" pitchFamily="18" charset="-127"/>
              <a:ea typeface="헤움상상172" pitchFamily="18" charset="-127"/>
            </a:endParaRPr>
          </a:p>
        </p:txBody>
      </p:sp>
      <p:pic>
        <p:nvPicPr>
          <p:cNvPr id="8" name="내용 개체 틀 7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1578528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ko-KR" altLang="en-US" sz="8000" dirty="0" err="1" smtClean="0">
                <a:latin typeface="헤움상상172" pitchFamily="18" charset="-127"/>
                <a:ea typeface="헤움상상172" pitchFamily="18" charset="-127"/>
              </a:rPr>
              <a:t>멘토님들을</a:t>
            </a:r>
            <a:r>
              <a:rPr lang="ko-KR" altLang="en-US" sz="8000" dirty="0" smtClean="0">
                <a:latin typeface="헤움상상172" pitchFamily="18" charset="-127"/>
                <a:ea typeface="헤움상상172" pitchFamily="18" charset="-127"/>
              </a:rPr>
              <a:t> 소개합니다</a:t>
            </a:r>
            <a:r>
              <a:rPr lang="en-US" altLang="ko-KR" sz="8000" dirty="0" smtClean="0">
                <a:latin typeface="헤움상상172" pitchFamily="18" charset="-127"/>
                <a:ea typeface="헤움상상172" pitchFamily="18" charset="-127"/>
              </a:rPr>
              <a:t>.</a:t>
            </a:r>
            <a:endParaRPr lang="ko-KR" altLang="en-US" sz="8000" dirty="0">
              <a:latin typeface="헤움상상172" pitchFamily="18" charset="-127"/>
              <a:ea typeface="헤움상상172" pitchFamily="18" charset="-127"/>
            </a:endParaRPr>
          </a:p>
        </p:txBody>
      </p:sp>
      <p:pic>
        <p:nvPicPr>
          <p:cNvPr id="4" name="내용 개체 틀 3" descr="IMG_20120819_133440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lum bright="-1000" contrast="22000"/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2965672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9552" y="72029"/>
            <a:ext cx="8229600" cy="1143000"/>
          </a:xfrm>
        </p:spPr>
        <p:txBody>
          <a:bodyPr>
            <a:noAutofit/>
          </a:bodyPr>
          <a:lstStyle/>
          <a:p>
            <a:r>
              <a:rPr lang="ko-KR" altLang="en-US" sz="8000" dirty="0" smtClean="0">
                <a:latin typeface="헤움상상172" pitchFamily="18" charset="-127"/>
                <a:ea typeface="헤움상상172" pitchFamily="18" charset="-127"/>
              </a:rPr>
              <a:t>제가 가서 한 일은요</a:t>
            </a:r>
            <a:r>
              <a:rPr lang="en-US" altLang="ko-KR" sz="8000" dirty="0" smtClean="0">
                <a:latin typeface="헤움상상172" pitchFamily="18" charset="-127"/>
                <a:ea typeface="헤움상상172" pitchFamily="18" charset="-127"/>
              </a:rPr>
              <a:t>,</a:t>
            </a:r>
            <a:endParaRPr lang="ko-KR" altLang="en-US" sz="8000" dirty="0">
              <a:latin typeface="헤움상상172" pitchFamily="18" charset="-127"/>
              <a:ea typeface="헤움상상172" pitchFamily="18" charset="-127"/>
            </a:endParaRPr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lum bright="-2000" contras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40768"/>
            <a:ext cx="4427984" cy="2656791"/>
          </a:xfr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 cstate="print">
            <a:lum bright="14000" contrast="3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1340768"/>
            <a:ext cx="4716016" cy="282961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5" cstate="print">
            <a:lum bright="-10000" contrast="1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05064"/>
            <a:ext cx="4440494" cy="2664296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6" cstate="print">
            <a:lum bright="-7000" contrast="1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42"/>
          <a:stretch/>
        </p:blipFill>
        <p:spPr>
          <a:xfrm>
            <a:off x="4427984" y="4005064"/>
            <a:ext cx="4716016" cy="2664296"/>
          </a:xfrm>
          <a:prstGeom prst="rect">
            <a:avLst/>
          </a:prstGeom>
        </p:spPr>
      </p:pic>
      <p:pic>
        <p:nvPicPr>
          <p:cNvPr id="9" name="그림 8" descr="IMG_20120724_211311.jpg"/>
          <p:cNvPicPr>
            <a:picLocks noChangeAspect="1"/>
          </p:cNvPicPr>
          <p:nvPr/>
        </p:nvPicPr>
        <p:blipFill>
          <a:blip r:embed="rId7" cstate="print"/>
          <a:srcRect t="14894" b="6383"/>
          <a:stretch>
            <a:fillRect/>
          </a:stretch>
        </p:blipFill>
        <p:spPr>
          <a:xfrm>
            <a:off x="-1" y="1340768"/>
            <a:ext cx="4512501" cy="2664296"/>
          </a:xfrm>
          <a:prstGeom prst="rect">
            <a:avLst/>
          </a:prstGeom>
        </p:spPr>
      </p:pic>
      <p:pic>
        <p:nvPicPr>
          <p:cNvPr id="10" name="그림 9" descr="1343793656119.jpg"/>
          <p:cNvPicPr>
            <a:picLocks noChangeAspect="1"/>
          </p:cNvPicPr>
          <p:nvPr/>
        </p:nvPicPr>
        <p:blipFill>
          <a:blip r:embed="rId8" cstate="print"/>
          <a:srcRect b="3910"/>
          <a:stretch>
            <a:fillRect/>
          </a:stretch>
        </p:blipFill>
        <p:spPr>
          <a:xfrm>
            <a:off x="4397896" y="1340768"/>
            <a:ext cx="4746104" cy="2736304"/>
          </a:xfrm>
          <a:prstGeom prst="rect">
            <a:avLst/>
          </a:prstGeom>
        </p:spPr>
      </p:pic>
      <p:pic>
        <p:nvPicPr>
          <p:cNvPr id="11" name="그림 10" descr="1343281102576.jpg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>
          <a:xfrm>
            <a:off x="0" y="4012569"/>
            <a:ext cx="4427984" cy="2656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287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6" presetClass="exit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9552" y="72029"/>
            <a:ext cx="8229600" cy="1143000"/>
          </a:xfrm>
        </p:spPr>
        <p:txBody>
          <a:bodyPr>
            <a:noAutofit/>
          </a:bodyPr>
          <a:lstStyle/>
          <a:p>
            <a:r>
              <a:rPr lang="ko-KR" altLang="en-US" sz="6000" dirty="0" smtClean="0">
                <a:latin typeface="헤움상상172" pitchFamily="18" charset="-127"/>
                <a:ea typeface="헤움상상172" pitchFamily="18" charset="-127"/>
              </a:rPr>
              <a:t>카페 </a:t>
            </a:r>
            <a:r>
              <a:rPr lang="en-US" altLang="ko-KR" sz="6000" dirty="0" smtClean="0">
                <a:latin typeface="헤움상상172" pitchFamily="18" charset="-127"/>
                <a:ea typeface="헤움상상172" pitchFamily="18" charset="-127"/>
              </a:rPr>
              <a:t>‘</a:t>
            </a:r>
            <a:r>
              <a:rPr lang="ko-KR" altLang="en-US" sz="6000" dirty="0" err="1" smtClean="0">
                <a:latin typeface="헤움상상172" pitchFamily="18" charset="-127"/>
                <a:ea typeface="헤움상상172" pitchFamily="18" charset="-127"/>
              </a:rPr>
              <a:t>좋은이웃</a:t>
            </a:r>
            <a:r>
              <a:rPr lang="en-US" altLang="ko-KR" sz="6000" dirty="0" smtClean="0">
                <a:latin typeface="헤움상상172" pitchFamily="18" charset="-127"/>
                <a:ea typeface="헤움상상172" pitchFamily="18" charset="-127"/>
              </a:rPr>
              <a:t>’</a:t>
            </a:r>
            <a:r>
              <a:rPr lang="ko-KR" altLang="en-US" sz="6000" dirty="0" smtClean="0">
                <a:latin typeface="헤움상상172" pitchFamily="18" charset="-127"/>
                <a:ea typeface="헤움상상172" pitchFamily="18" charset="-127"/>
              </a:rPr>
              <a:t>과 가상화폐</a:t>
            </a:r>
            <a:endParaRPr lang="ko-KR" altLang="en-US" sz="6000" dirty="0">
              <a:latin typeface="헤움상상172" pitchFamily="18" charset="-127"/>
              <a:ea typeface="헤움상상172" pitchFamily="18" charset="-127"/>
            </a:endParaRPr>
          </a:p>
        </p:txBody>
      </p:sp>
      <p:pic>
        <p:nvPicPr>
          <p:cNvPr id="10" name="그림 9" descr="1343793656119.jpg"/>
          <p:cNvPicPr>
            <a:picLocks noChangeAspect="1"/>
          </p:cNvPicPr>
          <p:nvPr/>
        </p:nvPicPr>
        <p:blipFill>
          <a:blip r:embed="rId3" cstate="print"/>
          <a:srcRect b="3910"/>
          <a:stretch>
            <a:fillRect/>
          </a:stretch>
        </p:blipFill>
        <p:spPr>
          <a:xfrm>
            <a:off x="0" y="1340767"/>
            <a:ext cx="9144000" cy="5271853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34" t="9224" r="18915" b="25971"/>
          <a:stretch/>
        </p:blipFill>
        <p:spPr bwMode="auto">
          <a:xfrm>
            <a:off x="12718" y="1340768"/>
            <a:ext cx="9131282" cy="5304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70717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 descr="1343189011776.jpg"/>
          <p:cNvPicPr>
            <a:picLocks noChangeAspect="1"/>
          </p:cNvPicPr>
          <p:nvPr/>
        </p:nvPicPr>
        <p:blipFill rotWithShape="1">
          <a:blip r:embed="rId3" cstate="print">
            <a:lum bright="70000" contrast="-70000"/>
          </a:blip>
          <a:srcRect r="18117"/>
          <a:stretch/>
        </p:blipFill>
        <p:spPr>
          <a:xfrm>
            <a:off x="-252536" y="-27384"/>
            <a:ext cx="9396536" cy="6885384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ko-KR" altLang="en-US" sz="8000" dirty="0" err="1" smtClean="0">
                <a:latin typeface="헤움상상172" pitchFamily="18" charset="-127"/>
                <a:ea typeface="헤움상상172" pitchFamily="18" charset="-127"/>
              </a:rPr>
              <a:t>멘토님들이</a:t>
            </a:r>
            <a:r>
              <a:rPr lang="ko-KR" altLang="en-US" sz="8000" dirty="0" smtClean="0">
                <a:latin typeface="헤움상상172" pitchFamily="18" charset="-127"/>
                <a:ea typeface="헤움상상172" pitchFamily="18" charset="-127"/>
              </a:rPr>
              <a:t> 해주신 말</a:t>
            </a:r>
            <a:endParaRPr lang="ko-KR" altLang="en-US" sz="8000" dirty="0">
              <a:latin typeface="헤움상상172" pitchFamily="18" charset="-127"/>
              <a:ea typeface="헤움상상172" pitchFamily="18" charset="-127"/>
            </a:endParaRPr>
          </a:p>
        </p:txBody>
      </p:sp>
      <p:sp>
        <p:nvSpPr>
          <p:cNvPr id="4" name="텍스트 개체 틀 3"/>
          <p:cNvSpPr>
            <a:spLocks noGrp="1"/>
          </p:cNvSpPr>
          <p:nvPr>
            <p:ph type="body" idx="1"/>
          </p:nvPr>
        </p:nvSpPr>
        <p:spPr>
          <a:solidFill>
            <a:schemeClr val="accent6">
              <a:lumMod val="20000"/>
              <a:lumOff val="80000"/>
              <a:alpha val="7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ko-KR" altLang="en-US" sz="3600" dirty="0" smtClean="0">
                <a:latin typeface="헤움열번째편지132" pitchFamily="18" charset="-127"/>
                <a:ea typeface="헤움열번째편지132" pitchFamily="18" charset="-127"/>
              </a:rPr>
              <a:t>＊이런 점이 좋았습니다</a:t>
            </a:r>
            <a:endParaRPr lang="ko-KR" altLang="en-US" sz="3600" dirty="0">
              <a:latin typeface="헤움열번째편지132" pitchFamily="18" charset="-127"/>
              <a:ea typeface="헤움열번째편지132" pitchFamily="18" charset="-127"/>
            </a:endParaRPr>
          </a:p>
        </p:txBody>
      </p:sp>
      <p:sp>
        <p:nvSpPr>
          <p:cNvPr id="5" name="내용 개체 틀 4"/>
          <p:cNvSpPr>
            <a:spLocks noGrp="1"/>
          </p:cNvSpPr>
          <p:nvPr>
            <p:ph sz="half" idx="2"/>
          </p:nvPr>
        </p:nvSpPr>
        <p:spPr>
          <a:xfrm>
            <a:off x="457200" y="2318891"/>
            <a:ext cx="4040188" cy="4494485"/>
          </a:xfrm>
          <a:solidFill>
            <a:schemeClr val="accent5">
              <a:lumMod val="20000"/>
              <a:lumOff val="80000"/>
              <a:alpha val="40000"/>
            </a:schemeClr>
          </a:solidFill>
        </p:spPr>
        <p:txBody>
          <a:bodyPr>
            <a:normAutofit lnSpcReduction="10000"/>
          </a:bodyPr>
          <a:lstStyle/>
          <a:p>
            <a:r>
              <a:rPr lang="ko-KR" altLang="en-US" sz="2600" dirty="0" smtClean="0">
                <a:latin typeface="헤움열번째편지132" pitchFamily="18" charset="-127"/>
                <a:ea typeface="헤움열번째편지132" pitchFamily="18" charset="-127"/>
              </a:rPr>
              <a:t>누구와도 </a:t>
            </a:r>
            <a:r>
              <a:rPr lang="ko-KR" altLang="en-US" sz="2600" dirty="0">
                <a:solidFill>
                  <a:schemeClr val="bg1"/>
                </a:solidFill>
                <a:latin typeface="헤움열번째편지132" pitchFamily="18" charset="-127"/>
                <a:ea typeface="헤움열번째편지132" pitchFamily="18" charset="-127"/>
              </a:rPr>
              <a:t> </a:t>
            </a:r>
            <a:r>
              <a:rPr lang="ko-KR" altLang="en-US" sz="2600" dirty="0" smtClean="0">
                <a:solidFill>
                  <a:schemeClr val="bg1"/>
                </a:solidFill>
                <a:latin typeface="헤움열번째편지132" pitchFamily="18" charset="-127"/>
                <a:ea typeface="헤움열번째편지132" pitchFamily="18" charset="-127"/>
              </a:rPr>
              <a:t>                  </a:t>
            </a:r>
            <a:r>
              <a:rPr lang="ko-KR" altLang="en-US" sz="2600" dirty="0" smtClean="0">
                <a:latin typeface="헤움열번째편지132" pitchFamily="18" charset="-127"/>
                <a:ea typeface="헤움열번째편지132" pitchFamily="18" charset="-127"/>
              </a:rPr>
              <a:t>에서 또래 아이들과는 다른 모습을 발견하였습니다</a:t>
            </a:r>
            <a:r>
              <a:rPr lang="en-US" altLang="ko-KR" sz="2600" dirty="0" smtClean="0">
                <a:latin typeface="헤움열번째편지132" pitchFamily="18" charset="-127"/>
                <a:ea typeface="헤움열번째편지132" pitchFamily="18" charset="-127"/>
              </a:rPr>
              <a:t>. </a:t>
            </a:r>
            <a:r>
              <a:rPr lang="ko-KR" altLang="en-US" sz="2600" dirty="0" smtClean="0">
                <a:latin typeface="헤움열번째편지132" pitchFamily="18" charset="-127"/>
                <a:ea typeface="헤움열번째편지132" pitchFamily="18" charset="-127"/>
              </a:rPr>
              <a:t>그 때문에 </a:t>
            </a:r>
            <a:r>
              <a:rPr lang="ko-KR" altLang="en-US" sz="2600" dirty="0" smtClean="0">
                <a:solidFill>
                  <a:schemeClr val="bg1"/>
                </a:solidFill>
                <a:latin typeface="헤움열번째편지132" pitchFamily="18" charset="-127"/>
                <a:ea typeface="헤움열번째편지132" pitchFamily="18" charset="-127"/>
              </a:rPr>
              <a:t>자</a:t>
            </a:r>
            <a:r>
              <a:rPr lang="ko-KR" altLang="en-US" sz="2600" dirty="0">
                <a:solidFill>
                  <a:schemeClr val="bg1"/>
                </a:solidFill>
                <a:latin typeface="헤움열번째편지132" pitchFamily="18" charset="-127"/>
                <a:ea typeface="헤움열번째편지132" pitchFamily="18" charset="-127"/>
              </a:rPr>
              <a:t>연</a:t>
            </a:r>
            <a:r>
              <a:rPr lang="ko-KR" altLang="en-US" sz="2600" dirty="0" smtClean="0">
                <a:solidFill>
                  <a:schemeClr val="bg1"/>
                </a:solidFill>
                <a:latin typeface="헤움열번째편지132" pitchFamily="18" charset="-127"/>
                <a:ea typeface="헤움열번째편지132" pitchFamily="18" charset="-127"/>
              </a:rPr>
              <a:t>스럽게 많은 사람들과 업무적이나 업무외적으로 교류</a:t>
            </a:r>
            <a:r>
              <a:rPr lang="ko-KR" altLang="en-US" sz="2600" dirty="0" smtClean="0">
                <a:latin typeface="헤움열번째편지132" pitchFamily="18" charset="-127"/>
                <a:ea typeface="헤움열번째편지132" pitchFamily="18" charset="-127"/>
              </a:rPr>
              <a:t>가</a:t>
            </a:r>
            <a:r>
              <a:rPr lang="ko-KR" altLang="en-US" sz="2600" dirty="0" smtClean="0">
                <a:solidFill>
                  <a:schemeClr val="bg1"/>
                </a:solidFill>
                <a:latin typeface="헤움열번째편지132" pitchFamily="18" charset="-127"/>
                <a:ea typeface="헤움열번째편지132" pitchFamily="18" charset="-127"/>
              </a:rPr>
              <a:t> </a:t>
            </a:r>
            <a:r>
              <a:rPr lang="ko-KR" altLang="en-US" sz="2600" dirty="0" smtClean="0">
                <a:latin typeface="헤움열번째편지132" pitchFamily="18" charset="-127"/>
                <a:ea typeface="헤움열번째편지132" pitchFamily="18" charset="-127"/>
              </a:rPr>
              <a:t>있을 수 있었던 것 같습니다</a:t>
            </a:r>
            <a:r>
              <a:rPr lang="en-US" altLang="ko-KR" sz="2600" dirty="0" smtClean="0">
                <a:latin typeface="헤움열번째편지132" pitchFamily="18" charset="-127"/>
                <a:ea typeface="헤움열번째편지132" pitchFamily="18" charset="-127"/>
              </a:rPr>
              <a:t>.</a:t>
            </a:r>
          </a:p>
          <a:p>
            <a:pPr>
              <a:buNone/>
            </a:pPr>
            <a:endParaRPr lang="en-US" altLang="ko-KR" sz="300" dirty="0" smtClean="0">
              <a:latin typeface="헤움열번째편지132" pitchFamily="18" charset="-127"/>
              <a:ea typeface="헤움열번째편지132" pitchFamily="18" charset="-127"/>
            </a:endParaRPr>
          </a:p>
          <a:p>
            <a:r>
              <a:rPr lang="ko-KR" altLang="en-US" sz="2600" dirty="0" smtClean="0">
                <a:latin typeface="헤움열번째편지132" pitchFamily="18" charset="-127"/>
                <a:ea typeface="헤움열번째편지132" pitchFamily="18" charset="-127"/>
              </a:rPr>
              <a:t>본인에게 주어진 일을 </a:t>
            </a:r>
            <a:r>
              <a:rPr lang="ko-KR" altLang="en-US" sz="2600" dirty="0" smtClean="0">
                <a:solidFill>
                  <a:schemeClr val="bg1"/>
                </a:solidFill>
                <a:latin typeface="헤움열번째편지132" pitchFamily="18" charset="-127"/>
                <a:ea typeface="헤움열번째편지132" pitchFamily="18" charset="-127"/>
              </a:rPr>
              <a:t>차근차근 정리하고 계획하는 능력</a:t>
            </a:r>
            <a:r>
              <a:rPr lang="ko-KR" altLang="en-US" sz="2600" dirty="0" smtClean="0">
                <a:latin typeface="헤움열번째편지132" pitchFamily="18" charset="-127"/>
                <a:ea typeface="헤움열번째편지132" pitchFamily="18" charset="-127"/>
              </a:rPr>
              <a:t>이</a:t>
            </a:r>
            <a:r>
              <a:rPr lang="ko-KR" altLang="en-US" sz="2600" dirty="0" smtClean="0">
                <a:solidFill>
                  <a:schemeClr val="bg1"/>
                </a:solidFill>
                <a:latin typeface="헤움열번째편지132" pitchFamily="18" charset="-127"/>
                <a:ea typeface="헤움열번째편지132" pitchFamily="18" charset="-127"/>
              </a:rPr>
              <a:t> </a:t>
            </a:r>
            <a:r>
              <a:rPr lang="ko-KR" altLang="en-US" sz="2600" dirty="0" smtClean="0">
                <a:latin typeface="헤움열번째편지132" pitchFamily="18" charset="-127"/>
                <a:ea typeface="헤움열번째편지132" pitchFamily="18" charset="-127"/>
              </a:rPr>
              <a:t>돋보임</a:t>
            </a:r>
            <a:endParaRPr lang="en-US" altLang="ko-KR" sz="2600" dirty="0" smtClean="0">
              <a:latin typeface="헤움열번째편지132" pitchFamily="18" charset="-127"/>
              <a:ea typeface="헤움열번째편지132" pitchFamily="18" charset="-127"/>
            </a:endParaRPr>
          </a:p>
          <a:p>
            <a:pPr>
              <a:buNone/>
            </a:pPr>
            <a:endParaRPr lang="ko-KR" altLang="en-US" sz="300" dirty="0" smtClean="0">
              <a:latin typeface="헤움열번째편지132" pitchFamily="18" charset="-127"/>
              <a:ea typeface="헤움열번째편지132" pitchFamily="18" charset="-127"/>
            </a:endParaRPr>
          </a:p>
          <a:p>
            <a:r>
              <a:rPr lang="ko-KR" altLang="en-US" sz="2600" dirty="0" smtClean="0">
                <a:latin typeface="헤움열번째편지132" pitchFamily="18" charset="-127"/>
                <a:ea typeface="헤움열번째편지132" pitchFamily="18" charset="-127"/>
              </a:rPr>
              <a:t>주어진 조건에서 </a:t>
            </a:r>
            <a:r>
              <a:rPr lang="ko-KR" altLang="en-US" sz="2600" dirty="0" smtClean="0">
                <a:solidFill>
                  <a:schemeClr val="bg1"/>
                </a:solidFill>
                <a:latin typeface="헤움열번째편지132" pitchFamily="18" charset="-127"/>
                <a:ea typeface="헤움열번째편지132" pitchFamily="18" charset="-127"/>
              </a:rPr>
              <a:t>더 좋은 여건을 만들기 위해 생각하고</a:t>
            </a:r>
            <a:r>
              <a:rPr lang="en-US" altLang="ko-KR" sz="2600" dirty="0" smtClean="0">
                <a:solidFill>
                  <a:schemeClr val="bg1"/>
                </a:solidFill>
                <a:latin typeface="헤움열번째편지132" pitchFamily="18" charset="-127"/>
                <a:ea typeface="헤움열번째편지132" pitchFamily="18" charset="-127"/>
              </a:rPr>
              <a:t>, </a:t>
            </a:r>
            <a:r>
              <a:rPr lang="ko-KR" altLang="en-US" sz="2600" dirty="0" smtClean="0">
                <a:solidFill>
                  <a:schemeClr val="bg1"/>
                </a:solidFill>
                <a:latin typeface="헤움열번째편지132" pitchFamily="18" charset="-127"/>
                <a:ea typeface="헤움열번째편지132" pitchFamily="18" charset="-127"/>
              </a:rPr>
              <a:t>의견을 내놓는 점이 고무적임</a:t>
            </a:r>
            <a:r>
              <a:rPr lang="en-US" altLang="ko-KR" sz="2600" dirty="0" smtClean="0">
                <a:solidFill>
                  <a:schemeClr val="bg1"/>
                </a:solidFill>
                <a:latin typeface="헤움열번째편지132" pitchFamily="18" charset="-127"/>
                <a:ea typeface="헤움열번째편지132" pitchFamily="18" charset="-127"/>
              </a:rPr>
              <a:t>.</a:t>
            </a:r>
          </a:p>
          <a:p>
            <a:endParaRPr lang="ko-KR" altLang="en-US" sz="2000" dirty="0" smtClean="0">
              <a:latin typeface="헤움열번째편지132" pitchFamily="18" charset="-127"/>
              <a:ea typeface="헤움열번째편지132" pitchFamily="18" charset="-127"/>
            </a:endParaRPr>
          </a:p>
          <a:p>
            <a:endParaRPr lang="ko-KR" altLang="en-US" dirty="0"/>
          </a:p>
        </p:txBody>
      </p:sp>
      <p:sp>
        <p:nvSpPr>
          <p:cNvPr id="6" name="텍스트 개체 틀 5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175447" cy="639762"/>
          </a:xfrm>
          <a:solidFill>
            <a:schemeClr val="accent6">
              <a:lumMod val="20000"/>
              <a:lumOff val="80000"/>
              <a:alpha val="7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ko-KR" altLang="en-US" sz="3600" dirty="0" smtClean="0">
                <a:latin typeface="헤움열번째편지132" pitchFamily="18" charset="-127"/>
                <a:ea typeface="헤움열번째편지132" pitchFamily="18" charset="-127"/>
              </a:rPr>
              <a:t>＊이런 점이 아쉬웠습니다</a:t>
            </a:r>
            <a:endParaRPr lang="ko-KR" altLang="en-US" sz="3600" dirty="0">
              <a:latin typeface="헤움열번째편지132" pitchFamily="18" charset="-127"/>
              <a:ea typeface="헤움열번째편지132" pitchFamily="18" charset="-127"/>
            </a:endParaRPr>
          </a:p>
        </p:txBody>
      </p:sp>
      <p:sp>
        <p:nvSpPr>
          <p:cNvPr id="7" name="내용 개체 틀 6"/>
          <p:cNvSpPr>
            <a:spLocks noGrp="1"/>
          </p:cNvSpPr>
          <p:nvPr>
            <p:ph sz="quarter" idx="4"/>
          </p:nvPr>
        </p:nvSpPr>
        <p:spPr>
          <a:xfrm>
            <a:off x="4645025" y="2318890"/>
            <a:ext cx="4041775" cy="4494486"/>
          </a:xfrm>
          <a:solidFill>
            <a:schemeClr val="accent5">
              <a:lumMod val="20000"/>
              <a:lumOff val="80000"/>
              <a:alpha val="40000"/>
            </a:schemeClr>
          </a:solidFill>
        </p:spPr>
        <p:txBody>
          <a:bodyPr>
            <a:normAutofit fontScale="92500" lnSpcReduction="20000"/>
          </a:bodyPr>
          <a:lstStyle/>
          <a:p>
            <a:r>
              <a:rPr lang="ko-KR" altLang="en-US" sz="2700" dirty="0" smtClean="0">
                <a:latin typeface="헤움열번째편지132" pitchFamily="18" charset="-127"/>
                <a:ea typeface="헤움열번째편지132" pitchFamily="18" charset="-127"/>
              </a:rPr>
              <a:t>마을모임을 하는 어르신과의 자리에서도 잘 어울림</a:t>
            </a:r>
            <a:r>
              <a:rPr lang="en-US" altLang="ko-KR" sz="2700" dirty="0" smtClean="0">
                <a:latin typeface="헤움열번째편지132" pitchFamily="18" charset="-127"/>
                <a:ea typeface="헤움열번째편지132" pitchFamily="18" charset="-127"/>
              </a:rPr>
              <a:t>. </a:t>
            </a:r>
            <a:r>
              <a:rPr lang="ko-KR" altLang="en-US" sz="2700" dirty="0" smtClean="0">
                <a:latin typeface="헤움열번째편지132" pitchFamily="18" charset="-127"/>
                <a:ea typeface="헤움열번째편지132" pitchFamily="18" charset="-127"/>
              </a:rPr>
              <a:t>다만 </a:t>
            </a:r>
            <a:r>
              <a:rPr lang="ko-KR" altLang="en-US" sz="2700" dirty="0" smtClean="0">
                <a:solidFill>
                  <a:schemeClr val="bg1"/>
                </a:solidFill>
                <a:latin typeface="헤움열번째편지132" pitchFamily="18" charset="-127"/>
                <a:ea typeface="헤움열번째편지132" pitchFamily="18" charset="-127"/>
              </a:rPr>
              <a:t>본인의 의견을 공식적으로 표현하는 것을 주저하는 경향</a:t>
            </a:r>
            <a:r>
              <a:rPr lang="ko-KR" altLang="en-US" sz="2700" dirty="0" smtClean="0">
                <a:latin typeface="헤움열번째편지132" pitchFamily="18" charset="-127"/>
                <a:ea typeface="헤움열번째편지132" pitchFamily="18" charset="-127"/>
              </a:rPr>
              <a:t>이</a:t>
            </a:r>
            <a:r>
              <a:rPr lang="ko-KR" altLang="en-US" sz="2700" dirty="0" smtClean="0">
                <a:solidFill>
                  <a:schemeClr val="bg1"/>
                </a:solidFill>
                <a:latin typeface="헤움열번째편지132" pitchFamily="18" charset="-127"/>
                <a:ea typeface="헤움열번째편지132" pitchFamily="18" charset="-127"/>
              </a:rPr>
              <a:t> </a:t>
            </a:r>
            <a:r>
              <a:rPr lang="ko-KR" altLang="en-US" sz="2700" dirty="0" smtClean="0">
                <a:latin typeface="헤움열번째편지132" pitchFamily="18" charset="-127"/>
                <a:ea typeface="헤움열번째편지132" pitchFamily="18" charset="-127"/>
              </a:rPr>
              <a:t>있음</a:t>
            </a:r>
            <a:endParaRPr lang="en-US" altLang="ko-KR" sz="2700" dirty="0" smtClean="0">
              <a:latin typeface="헤움열번째편지132" pitchFamily="18" charset="-127"/>
              <a:ea typeface="헤움열번째편지132" pitchFamily="18" charset="-127"/>
            </a:endParaRPr>
          </a:p>
          <a:p>
            <a:endParaRPr lang="ko-KR" altLang="en-US" sz="300" dirty="0" smtClean="0">
              <a:latin typeface="헤움열번째편지132" pitchFamily="18" charset="-127"/>
              <a:ea typeface="헤움열번째편지132" pitchFamily="18" charset="-127"/>
            </a:endParaRPr>
          </a:p>
          <a:p>
            <a:r>
              <a:rPr lang="ko-KR" altLang="en-US" sz="2700" dirty="0" smtClean="0">
                <a:latin typeface="헤움열번째편지132" pitchFamily="18" charset="-127"/>
                <a:ea typeface="헤움열번째편지132" pitchFamily="18" charset="-127"/>
              </a:rPr>
              <a:t>전화하는 것도 거부감 없이 잘함</a:t>
            </a:r>
            <a:r>
              <a:rPr lang="en-US" altLang="ko-KR" sz="2700" dirty="0" smtClean="0">
                <a:latin typeface="헤움열번째편지132" pitchFamily="18" charset="-127"/>
                <a:ea typeface="헤움열번째편지132" pitchFamily="18" charset="-127"/>
              </a:rPr>
              <a:t>. </a:t>
            </a:r>
            <a:r>
              <a:rPr lang="ko-KR" altLang="en-US" sz="2700" dirty="0" smtClean="0">
                <a:latin typeface="헤움열번째편지132" pitchFamily="18" charset="-127"/>
                <a:ea typeface="헤움열번째편지132" pitchFamily="18" charset="-127"/>
              </a:rPr>
              <a:t>상대방의 듣는 상태를 고려하고 있음</a:t>
            </a:r>
            <a:r>
              <a:rPr lang="en-US" altLang="ko-KR" sz="2700" dirty="0" smtClean="0">
                <a:latin typeface="헤움열번째편지132" pitchFamily="18" charset="-127"/>
                <a:ea typeface="헤움열번째편지132" pitchFamily="18" charset="-127"/>
              </a:rPr>
              <a:t>. </a:t>
            </a:r>
            <a:r>
              <a:rPr lang="ko-KR" altLang="en-US" sz="2700" dirty="0" smtClean="0">
                <a:solidFill>
                  <a:schemeClr val="bg1"/>
                </a:solidFill>
                <a:latin typeface="헤움열번째편지132" pitchFamily="18" charset="-127"/>
                <a:ea typeface="헤움열번째편지132" pitchFamily="18" charset="-127"/>
              </a:rPr>
              <a:t>전화를 할 때 발음을 더 분명히 하여 용건을 전달하면 금상첨화</a:t>
            </a:r>
            <a:r>
              <a:rPr lang="ko-KR" altLang="en-US" sz="2700" dirty="0" smtClean="0">
                <a:latin typeface="헤움열번째편지132" pitchFamily="18" charset="-127"/>
                <a:ea typeface="헤움열번째편지132" pitchFamily="18" charset="-127"/>
              </a:rPr>
              <a:t>일 듯</a:t>
            </a:r>
            <a:endParaRPr lang="en-US" altLang="ko-KR" sz="2700" dirty="0" smtClean="0">
              <a:latin typeface="헤움열번째편지132" pitchFamily="18" charset="-127"/>
              <a:ea typeface="헤움열번째편지132" pitchFamily="18" charset="-127"/>
            </a:endParaRPr>
          </a:p>
          <a:p>
            <a:endParaRPr lang="en-US" altLang="ko-KR" sz="300" dirty="0" smtClean="0">
              <a:latin typeface="헤움열번째편지132" pitchFamily="18" charset="-127"/>
              <a:ea typeface="헤움열번째편지132" pitchFamily="18" charset="-127"/>
            </a:endParaRPr>
          </a:p>
          <a:p>
            <a:r>
              <a:rPr lang="ko-KR" altLang="en-US" sz="2700" dirty="0" smtClean="0">
                <a:latin typeface="헤움열번째편지132" pitchFamily="18" charset="-127"/>
                <a:ea typeface="헤움열번째편지132" pitchFamily="18" charset="-127"/>
              </a:rPr>
              <a:t>짧은 인턴 기간이지만</a:t>
            </a:r>
            <a:r>
              <a:rPr lang="en-US" altLang="ko-KR" sz="2700" dirty="0" smtClean="0">
                <a:latin typeface="헤움열번째편지132" pitchFamily="18" charset="-127"/>
                <a:ea typeface="헤움열번째편지132" pitchFamily="18" charset="-127"/>
              </a:rPr>
              <a:t>, </a:t>
            </a:r>
            <a:r>
              <a:rPr lang="ko-KR" altLang="en-US" sz="2700" dirty="0" smtClean="0">
                <a:latin typeface="헤움열번째편지132" pitchFamily="18" charset="-127"/>
                <a:ea typeface="헤움열번째편지132" pitchFamily="18" charset="-127"/>
              </a:rPr>
              <a:t>분명히 느끼고 성장하는 것이 보임</a:t>
            </a:r>
            <a:r>
              <a:rPr lang="en-US" altLang="ko-KR" sz="2700" dirty="0" smtClean="0">
                <a:latin typeface="헤움열번째편지132" pitchFamily="18" charset="-127"/>
                <a:ea typeface="헤움열번째편지132" pitchFamily="18" charset="-127"/>
              </a:rPr>
              <a:t>. </a:t>
            </a:r>
            <a:r>
              <a:rPr lang="ko-KR" altLang="en-US" sz="2700" dirty="0" smtClean="0">
                <a:latin typeface="헤움열번째편지132" pitchFamily="18" charset="-127"/>
                <a:ea typeface="헤움열번째편지132" pitchFamily="18" charset="-127"/>
              </a:rPr>
              <a:t>하지만</a:t>
            </a:r>
            <a:r>
              <a:rPr lang="ko-KR" altLang="en-US" sz="2700" dirty="0" smtClean="0">
                <a:solidFill>
                  <a:schemeClr val="bg1"/>
                </a:solidFill>
                <a:latin typeface="헤움열번째편지132" pitchFamily="18" charset="-127"/>
                <a:ea typeface="헤움열번째편지132" pitchFamily="18" charset="-127"/>
              </a:rPr>
              <a:t> 그런 것을 자연스럽게 드러내고 </a:t>
            </a:r>
            <a:r>
              <a:rPr lang="ko-KR" altLang="en-US" sz="2700" dirty="0" err="1" smtClean="0">
                <a:solidFill>
                  <a:schemeClr val="bg1"/>
                </a:solidFill>
                <a:latin typeface="헤움열번째편지132" pitchFamily="18" charset="-127"/>
                <a:ea typeface="헤움열번째편지132" pitchFamily="18" charset="-127"/>
              </a:rPr>
              <a:t>의사소통하는</a:t>
            </a:r>
            <a:r>
              <a:rPr lang="ko-KR" altLang="en-US" sz="2700" dirty="0" smtClean="0">
                <a:solidFill>
                  <a:schemeClr val="bg1"/>
                </a:solidFill>
                <a:latin typeface="헤움열번째편지132" pitchFamily="18" charset="-127"/>
                <a:ea typeface="헤움열번째편지132" pitchFamily="18" charset="-127"/>
              </a:rPr>
              <a:t> 것을 쑥스러워함 </a:t>
            </a:r>
            <a:endParaRPr lang="ko-KR" altLang="en-US" sz="2700" dirty="0" smtClean="0">
              <a:solidFill>
                <a:schemeClr val="bg1"/>
              </a:solidFill>
            </a:endParaRPr>
          </a:p>
          <a:p>
            <a:endParaRPr lang="ko-KR" altLang="en-US" dirty="0"/>
          </a:p>
        </p:txBody>
      </p:sp>
      <p:grpSp>
        <p:nvGrpSpPr>
          <p:cNvPr id="31" name="그룹 30"/>
          <p:cNvGrpSpPr/>
          <p:nvPr/>
        </p:nvGrpSpPr>
        <p:grpSpPr>
          <a:xfrm>
            <a:off x="798387" y="2298065"/>
            <a:ext cx="3629597" cy="1911410"/>
            <a:chOff x="798387" y="2298065"/>
            <a:chExt cx="3629597" cy="1911410"/>
          </a:xfrm>
        </p:grpSpPr>
        <p:sp>
          <p:nvSpPr>
            <p:cNvPr id="9" name="TextBox 8"/>
            <p:cNvSpPr txBox="1"/>
            <p:nvPr/>
          </p:nvSpPr>
          <p:spPr>
            <a:xfrm>
              <a:off x="3749593" y="2996952"/>
              <a:ext cx="678391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600" dirty="0" smtClean="0">
                  <a:solidFill>
                    <a:srgbClr val="990099"/>
                  </a:solidFill>
                  <a:latin typeface="헤움열번째편지132" pitchFamily="18" charset="-127"/>
                  <a:ea typeface="헤움열번째편지132" pitchFamily="18" charset="-127"/>
                </a:rPr>
                <a:t>자연</a:t>
              </a:r>
              <a:endParaRPr lang="ko-KR" altLang="en-US" sz="2600" dirty="0">
                <a:solidFill>
                  <a:srgbClr val="990099"/>
                </a:solidFill>
              </a:endParaRPr>
            </a:p>
          </p:txBody>
        </p:sp>
        <p:grpSp>
          <p:nvGrpSpPr>
            <p:cNvPr id="28" name="그룹 27"/>
            <p:cNvGrpSpPr/>
            <p:nvPr/>
          </p:nvGrpSpPr>
          <p:grpSpPr>
            <a:xfrm>
              <a:off x="798387" y="2298065"/>
              <a:ext cx="3557589" cy="1911410"/>
              <a:chOff x="798387" y="2298065"/>
              <a:chExt cx="3557589" cy="1911410"/>
            </a:xfrm>
          </p:grpSpPr>
          <p:sp>
            <p:nvSpPr>
              <p:cNvPr id="3" name="TextBox 2"/>
              <p:cNvSpPr txBox="1"/>
              <p:nvPr/>
            </p:nvSpPr>
            <p:spPr>
              <a:xfrm>
                <a:off x="1745274" y="2298065"/>
                <a:ext cx="2401619" cy="492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2600" dirty="0">
                    <a:solidFill>
                      <a:srgbClr val="990099"/>
                    </a:solidFill>
                    <a:latin typeface="헤움열번째편지132" pitchFamily="18" charset="-127"/>
                    <a:ea typeface="헤움열번째편지132" pitchFamily="18" charset="-127"/>
                  </a:rPr>
                  <a:t>웃으며 대화하는 모습</a:t>
                </a:r>
                <a:endParaRPr lang="ko-KR" altLang="en-US" sz="2600" dirty="0">
                  <a:solidFill>
                    <a:srgbClr val="990099"/>
                  </a:solidFill>
                </a:endParaRP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816224" y="3368605"/>
                <a:ext cx="3539752" cy="492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2600" dirty="0" err="1">
                    <a:solidFill>
                      <a:srgbClr val="990099"/>
                    </a:solidFill>
                    <a:latin typeface="헤움열번째편지132" pitchFamily="18" charset="-127"/>
                    <a:ea typeface="헤움열번째편지132" pitchFamily="18" charset="-127"/>
                  </a:rPr>
                  <a:t>스럽게</a:t>
                </a:r>
                <a:r>
                  <a:rPr lang="ko-KR" altLang="en-US" sz="2600" dirty="0">
                    <a:solidFill>
                      <a:srgbClr val="990099"/>
                    </a:solidFill>
                    <a:latin typeface="헤움열번째편지132" pitchFamily="18" charset="-127"/>
                    <a:ea typeface="헤움열번째편지132" pitchFamily="18" charset="-127"/>
                  </a:rPr>
                  <a:t> 많은 사람들과 </a:t>
                </a:r>
                <a:r>
                  <a:rPr lang="ko-KR" altLang="en-US" sz="2600" dirty="0" smtClean="0">
                    <a:solidFill>
                      <a:srgbClr val="990099"/>
                    </a:solidFill>
                    <a:latin typeface="헤움열번째편지132" pitchFamily="18" charset="-127"/>
                    <a:ea typeface="헤움열번째편지132" pitchFamily="18" charset="-127"/>
                  </a:rPr>
                  <a:t>업무적이</a:t>
                </a:r>
                <a:endParaRPr lang="ko-KR" altLang="en-US" sz="2600" dirty="0">
                  <a:solidFill>
                    <a:srgbClr val="990099"/>
                  </a:solidFill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798387" y="3717032"/>
                <a:ext cx="2405461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2600" dirty="0">
                    <a:solidFill>
                      <a:srgbClr val="990099"/>
                    </a:solidFill>
                    <a:latin typeface="헤움열번째편지132" pitchFamily="18" charset="-127"/>
                    <a:ea typeface="헤움열번째편지132" pitchFamily="18" charset="-127"/>
                  </a:rPr>
                  <a:t>나 업무외적으로 </a:t>
                </a:r>
                <a:r>
                  <a:rPr lang="ko-KR" altLang="en-US" sz="2600" dirty="0" smtClean="0">
                    <a:solidFill>
                      <a:srgbClr val="990099"/>
                    </a:solidFill>
                    <a:latin typeface="헤움열번째편지132" pitchFamily="18" charset="-127"/>
                    <a:ea typeface="헤움열번째편지132" pitchFamily="18" charset="-127"/>
                  </a:rPr>
                  <a:t>교류 </a:t>
                </a:r>
                <a:endParaRPr lang="ko-KR" altLang="en-US" sz="2600" dirty="0">
                  <a:solidFill>
                    <a:srgbClr val="990099"/>
                  </a:solidFill>
                </a:endParaRPr>
              </a:p>
            </p:txBody>
          </p:sp>
        </p:grpSp>
      </p:grpSp>
      <p:grpSp>
        <p:nvGrpSpPr>
          <p:cNvPr id="29" name="그룹 28"/>
          <p:cNvGrpSpPr/>
          <p:nvPr/>
        </p:nvGrpSpPr>
        <p:grpSpPr>
          <a:xfrm>
            <a:off x="798387" y="4552672"/>
            <a:ext cx="3485581" cy="826691"/>
            <a:chOff x="798387" y="4552672"/>
            <a:chExt cx="3485581" cy="826691"/>
          </a:xfrm>
        </p:grpSpPr>
        <p:sp>
          <p:nvSpPr>
            <p:cNvPr id="13" name="TextBox 12"/>
            <p:cNvSpPr txBox="1"/>
            <p:nvPr/>
          </p:nvSpPr>
          <p:spPr>
            <a:xfrm>
              <a:off x="3131840" y="4552672"/>
              <a:ext cx="1152128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600" dirty="0" smtClean="0">
                  <a:solidFill>
                    <a:srgbClr val="990099"/>
                  </a:solidFill>
                  <a:latin typeface="헤움열번째편지132" pitchFamily="18" charset="-127"/>
                  <a:ea typeface="헤움열번째편지132" pitchFamily="18" charset="-127"/>
                </a:rPr>
                <a:t>차근차근</a:t>
              </a:r>
              <a:endParaRPr lang="ko-KR" altLang="en-US" sz="2600" dirty="0">
                <a:solidFill>
                  <a:srgbClr val="990099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98387" y="4886920"/>
              <a:ext cx="2765501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600" dirty="0">
                  <a:solidFill>
                    <a:srgbClr val="990099"/>
                  </a:solidFill>
                  <a:latin typeface="헤움열번째편지132" pitchFamily="18" charset="-127"/>
                  <a:ea typeface="헤움열번째편지132" pitchFamily="18" charset="-127"/>
                </a:rPr>
                <a:t>정리하고 계획하는 능력</a:t>
              </a:r>
              <a:endParaRPr lang="ko-KR" altLang="en-US" sz="2600" dirty="0">
                <a:solidFill>
                  <a:srgbClr val="990099"/>
                </a:solidFill>
              </a:endParaRPr>
            </a:p>
          </p:txBody>
        </p:sp>
      </p:grpSp>
      <p:grpSp>
        <p:nvGrpSpPr>
          <p:cNvPr id="30" name="그룹 29"/>
          <p:cNvGrpSpPr/>
          <p:nvPr/>
        </p:nvGrpSpPr>
        <p:grpSpPr>
          <a:xfrm>
            <a:off x="787674" y="5387732"/>
            <a:ext cx="3640310" cy="1198007"/>
            <a:chOff x="787674" y="5387732"/>
            <a:chExt cx="3640310" cy="1198007"/>
          </a:xfrm>
        </p:grpSpPr>
        <p:sp>
          <p:nvSpPr>
            <p:cNvPr id="15" name="TextBox 14"/>
            <p:cNvSpPr txBox="1"/>
            <p:nvPr/>
          </p:nvSpPr>
          <p:spPr>
            <a:xfrm>
              <a:off x="2627784" y="5387732"/>
              <a:ext cx="180020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600" dirty="0" smtClean="0">
                  <a:solidFill>
                    <a:srgbClr val="990099"/>
                  </a:solidFill>
                  <a:latin typeface="헤움열번째편지132" pitchFamily="18" charset="-127"/>
                  <a:ea typeface="헤움열번째편지132" pitchFamily="18" charset="-127"/>
                </a:rPr>
                <a:t>더 </a:t>
              </a:r>
              <a:r>
                <a:rPr lang="ko-KR" altLang="en-US" sz="2600" dirty="0">
                  <a:solidFill>
                    <a:srgbClr val="990099"/>
                  </a:solidFill>
                  <a:latin typeface="헤움열번째편지132" pitchFamily="18" charset="-127"/>
                  <a:ea typeface="헤움열번째편지132" pitchFamily="18" charset="-127"/>
                </a:rPr>
                <a:t>좋은 </a:t>
              </a:r>
              <a:r>
                <a:rPr lang="ko-KR" altLang="en-US" sz="2600" dirty="0" smtClean="0">
                  <a:solidFill>
                    <a:srgbClr val="990099"/>
                  </a:solidFill>
                  <a:latin typeface="헤움열번째편지132" pitchFamily="18" charset="-127"/>
                  <a:ea typeface="헤움열번째편지132" pitchFamily="18" charset="-127"/>
                </a:rPr>
                <a:t>여건을</a:t>
              </a:r>
              <a:endParaRPr lang="ko-KR" altLang="en-US" sz="2600" dirty="0">
                <a:solidFill>
                  <a:srgbClr val="990099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830906" y="5733256"/>
              <a:ext cx="3381054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600" dirty="0">
                  <a:solidFill>
                    <a:srgbClr val="990099"/>
                  </a:solidFill>
                  <a:latin typeface="헤움열번째편지132" pitchFamily="18" charset="-127"/>
                  <a:ea typeface="헤움열번째편지132" pitchFamily="18" charset="-127"/>
                </a:rPr>
                <a:t>만들기 위해 생각하고</a:t>
              </a:r>
              <a:r>
                <a:rPr lang="en-US" altLang="ko-KR" sz="2600" dirty="0">
                  <a:solidFill>
                    <a:srgbClr val="990099"/>
                  </a:solidFill>
                  <a:latin typeface="헤움열번째편지132" pitchFamily="18" charset="-127"/>
                  <a:ea typeface="헤움열번째편지132" pitchFamily="18" charset="-127"/>
                </a:rPr>
                <a:t>, </a:t>
              </a:r>
              <a:r>
                <a:rPr lang="ko-KR" altLang="en-US" sz="2600" dirty="0">
                  <a:solidFill>
                    <a:srgbClr val="990099"/>
                  </a:solidFill>
                  <a:latin typeface="헤움열번째편지132" pitchFamily="18" charset="-127"/>
                  <a:ea typeface="헤움열번째편지132" pitchFamily="18" charset="-127"/>
                </a:rPr>
                <a:t>의견을</a:t>
              </a:r>
              <a:endParaRPr lang="ko-KR" altLang="en-US" sz="2600" dirty="0">
                <a:solidFill>
                  <a:srgbClr val="990099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87674" y="6093296"/>
              <a:ext cx="2488182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600" dirty="0">
                  <a:solidFill>
                    <a:srgbClr val="990099"/>
                  </a:solidFill>
                  <a:latin typeface="헤움열번째편지132" pitchFamily="18" charset="-127"/>
                  <a:ea typeface="헤움열번째편지132" pitchFamily="18" charset="-127"/>
                </a:rPr>
                <a:t>내놓는 점이 고무적임</a:t>
              </a:r>
              <a:r>
                <a:rPr lang="en-US" altLang="ko-KR" sz="2600" dirty="0" smtClean="0">
                  <a:solidFill>
                    <a:schemeClr val="accent4"/>
                  </a:solidFill>
                  <a:latin typeface="헤움열번째편지132" pitchFamily="18" charset="-127"/>
                  <a:ea typeface="헤움열번째편지132" pitchFamily="18" charset="-127"/>
                </a:rPr>
                <a:t>.</a:t>
              </a:r>
              <a:endParaRPr lang="en-US" altLang="ko-KR" sz="2600" dirty="0">
                <a:solidFill>
                  <a:schemeClr val="accent4"/>
                </a:solidFill>
                <a:latin typeface="헤움열번째편지132" pitchFamily="18" charset="-127"/>
                <a:ea typeface="헤움열번째편지132" pitchFamily="18" charset="-127"/>
              </a:endParaRPr>
            </a:p>
          </p:txBody>
        </p:sp>
      </p:grpSp>
      <p:grpSp>
        <p:nvGrpSpPr>
          <p:cNvPr id="25" name="그룹 24"/>
          <p:cNvGrpSpPr/>
          <p:nvPr/>
        </p:nvGrpSpPr>
        <p:grpSpPr>
          <a:xfrm>
            <a:off x="4973544" y="2560682"/>
            <a:ext cx="3724096" cy="1084342"/>
            <a:chOff x="4973544" y="2560682"/>
            <a:chExt cx="3724096" cy="1084342"/>
          </a:xfrm>
        </p:grpSpPr>
        <p:sp>
          <p:nvSpPr>
            <p:cNvPr id="18" name="TextBox 17"/>
            <p:cNvSpPr txBox="1"/>
            <p:nvPr/>
          </p:nvSpPr>
          <p:spPr>
            <a:xfrm>
              <a:off x="7472280" y="2560682"/>
              <a:ext cx="1204176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500" dirty="0">
                  <a:solidFill>
                    <a:srgbClr val="0000FF"/>
                  </a:solidFill>
                  <a:latin typeface="헤움열번째편지132" pitchFamily="18" charset="-127"/>
                  <a:ea typeface="헤움열번째편지132" pitchFamily="18" charset="-127"/>
                </a:rPr>
                <a:t>본인의 의</a:t>
              </a:r>
              <a:endParaRPr lang="ko-KR" altLang="en-US" sz="2500" dirty="0">
                <a:solidFill>
                  <a:srgbClr val="0000FF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973544" y="2844367"/>
              <a:ext cx="3724096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500" dirty="0" smtClean="0">
                  <a:solidFill>
                    <a:srgbClr val="0000FF"/>
                  </a:solidFill>
                  <a:latin typeface="헤움열번째편지132" pitchFamily="18" charset="-127"/>
                  <a:ea typeface="헤움열번째편지132" pitchFamily="18" charset="-127"/>
                </a:rPr>
                <a:t>견을 </a:t>
              </a:r>
              <a:r>
                <a:rPr lang="ko-KR" altLang="en-US" sz="2500" dirty="0">
                  <a:solidFill>
                    <a:srgbClr val="0000FF"/>
                  </a:solidFill>
                  <a:latin typeface="헤움열번째편지132" pitchFamily="18" charset="-127"/>
                  <a:ea typeface="헤움열번째편지132" pitchFamily="18" charset="-127"/>
                </a:rPr>
                <a:t>공식적으로 표현하는 것을 </a:t>
              </a:r>
              <a:r>
                <a:rPr lang="ko-KR" altLang="en-US" sz="2500" dirty="0" smtClean="0">
                  <a:solidFill>
                    <a:srgbClr val="0000FF"/>
                  </a:solidFill>
                  <a:latin typeface="헤움열번째편지132" pitchFamily="18" charset="-127"/>
                  <a:ea typeface="헤움열번째편지132" pitchFamily="18" charset="-127"/>
                </a:rPr>
                <a:t>주</a:t>
              </a:r>
              <a:endParaRPr lang="ko-KR" altLang="en-US" sz="2500" dirty="0">
                <a:solidFill>
                  <a:srgbClr val="0000FF"/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973544" y="3167970"/>
              <a:ext cx="1470664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500" dirty="0">
                  <a:solidFill>
                    <a:srgbClr val="0000FF"/>
                  </a:solidFill>
                  <a:latin typeface="헤움열번째편지132" pitchFamily="18" charset="-127"/>
                  <a:ea typeface="헤움열번째편지132" pitchFamily="18" charset="-127"/>
                </a:rPr>
                <a:t>저하는 </a:t>
              </a:r>
              <a:r>
                <a:rPr lang="ko-KR" altLang="en-US" sz="2500" dirty="0" smtClean="0">
                  <a:solidFill>
                    <a:srgbClr val="0000FF"/>
                  </a:solidFill>
                  <a:latin typeface="헤움열번째편지132" pitchFamily="18" charset="-127"/>
                  <a:ea typeface="헤움열번째편지132" pitchFamily="18" charset="-127"/>
                </a:rPr>
                <a:t>경향 </a:t>
              </a:r>
              <a:endParaRPr lang="ko-KR" altLang="en-US" sz="2500" dirty="0">
                <a:solidFill>
                  <a:srgbClr val="0000FF"/>
                </a:solidFill>
              </a:endParaRPr>
            </a:p>
          </p:txBody>
        </p:sp>
      </p:grpSp>
      <p:grpSp>
        <p:nvGrpSpPr>
          <p:cNvPr id="26" name="그룹 25"/>
          <p:cNvGrpSpPr/>
          <p:nvPr/>
        </p:nvGrpSpPr>
        <p:grpSpPr>
          <a:xfrm>
            <a:off x="4973544" y="4221088"/>
            <a:ext cx="3570208" cy="1062554"/>
            <a:chOff x="4973544" y="4221088"/>
            <a:chExt cx="3570208" cy="1062554"/>
          </a:xfrm>
        </p:grpSpPr>
        <p:sp>
          <p:nvSpPr>
            <p:cNvPr id="11" name="TextBox 10"/>
            <p:cNvSpPr txBox="1"/>
            <p:nvPr/>
          </p:nvSpPr>
          <p:spPr>
            <a:xfrm>
              <a:off x="5362983" y="4221088"/>
              <a:ext cx="3169457" cy="4770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500" dirty="0">
                  <a:solidFill>
                    <a:srgbClr val="0000FF"/>
                  </a:solidFill>
                  <a:latin typeface="헤움열번째편지132" pitchFamily="18" charset="-127"/>
                  <a:ea typeface="헤움열번째편지132" pitchFamily="18" charset="-127"/>
                </a:rPr>
                <a:t>전화를 할 때 발음을 더 분명</a:t>
              </a:r>
              <a:endParaRPr lang="ko-KR" altLang="en-US" sz="2500" dirty="0">
                <a:solidFill>
                  <a:srgbClr val="0000FF"/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973544" y="4509120"/>
              <a:ext cx="3570208" cy="4770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500" dirty="0" smtClean="0">
                  <a:solidFill>
                    <a:srgbClr val="0000FF"/>
                  </a:solidFill>
                  <a:latin typeface="헤움열번째편지132" pitchFamily="18" charset="-127"/>
                  <a:ea typeface="헤움열번째편지132" pitchFamily="18" charset="-127"/>
                </a:rPr>
                <a:t>히 </a:t>
              </a:r>
              <a:r>
                <a:rPr lang="ko-KR" altLang="en-US" sz="2500" dirty="0">
                  <a:solidFill>
                    <a:srgbClr val="0000FF"/>
                  </a:solidFill>
                  <a:latin typeface="헤움열번째편지132" pitchFamily="18" charset="-127"/>
                  <a:ea typeface="헤움열번째편지132" pitchFamily="18" charset="-127"/>
                </a:rPr>
                <a:t>하여 용건을 전달하면 </a:t>
              </a:r>
              <a:r>
                <a:rPr lang="ko-KR" altLang="en-US" sz="2500" dirty="0" err="1">
                  <a:solidFill>
                    <a:srgbClr val="0000FF"/>
                  </a:solidFill>
                  <a:latin typeface="헤움열번째편지132" pitchFamily="18" charset="-127"/>
                  <a:ea typeface="헤움열번째편지132" pitchFamily="18" charset="-127"/>
                </a:rPr>
                <a:t>금상첨</a:t>
              </a:r>
              <a:endParaRPr lang="ko-KR" altLang="en-US" sz="2500" dirty="0">
                <a:solidFill>
                  <a:srgbClr val="0000FF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973544" y="4806588"/>
              <a:ext cx="421910" cy="4770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500" dirty="0">
                  <a:solidFill>
                    <a:srgbClr val="0000FF"/>
                  </a:solidFill>
                  <a:latin typeface="헤움열번째편지132" pitchFamily="18" charset="-127"/>
                  <a:ea typeface="헤움열번째편지132" pitchFamily="18" charset="-127"/>
                </a:rPr>
                <a:t>화</a:t>
              </a:r>
              <a:endParaRPr lang="ko-KR" altLang="en-US" sz="2500" dirty="0">
                <a:solidFill>
                  <a:srgbClr val="0000FF"/>
                </a:solidFill>
              </a:endParaRPr>
            </a:p>
          </p:txBody>
        </p:sp>
      </p:grpSp>
      <p:grpSp>
        <p:nvGrpSpPr>
          <p:cNvPr id="27" name="그룹 26"/>
          <p:cNvGrpSpPr/>
          <p:nvPr/>
        </p:nvGrpSpPr>
        <p:grpSpPr>
          <a:xfrm>
            <a:off x="4971596" y="5852715"/>
            <a:ext cx="3704860" cy="789643"/>
            <a:chOff x="4971596" y="5852715"/>
            <a:chExt cx="3704860" cy="789643"/>
          </a:xfrm>
        </p:grpSpPr>
        <p:sp>
          <p:nvSpPr>
            <p:cNvPr id="23" name="TextBox 22"/>
            <p:cNvSpPr txBox="1"/>
            <p:nvPr/>
          </p:nvSpPr>
          <p:spPr>
            <a:xfrm>
              <a:off x="4971596" y="5852715"/>
              <a:ext cx="3704860" cy="4770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500" dirty="0">
                  <a:solidFill>
                    <a:srgbClr val="0000FF"/>
                  </a:solidFill>
                  <a:latin typeface="헤움열번째편지132" pitchFamily="18" charset="-127"/>
                  <a:ea typeface="헤움열번째편지132" pitchFamily="18" charset="-127"/>
                </a:rPr>
                <a:t>그런 것을 자연스럽게 드러내고 </a:t>
              </a:r>
              <a:r>
                <a:rPr lang="ko-KR" altLang="en-US" sz="2500" dirty="0" smtClean="0">
                  <a:solidFill>
                    <a:srgbClr val="0000FF"/>
                  </a:solidFill>
                  <a:latin typeface="헤움열번째편지132" pitchFamily="18" charset="-127"/>
                  <a:ea typeface="헤움열번째편지132" pitchFamily="18" charset="-127"/>
                </a:rPr>
                <a:t>의</a:t>
              </a:r>
              <a:endParaRPr lang="ko-KR" altLang="en-US" sz="2500" dirty="0">
                <a:solidFill>
                  <a:srgbClr val="0000FF"/>
                </a:solidFill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 flipH="1">
              <a:off x="4987598" y="6165304"/>
              <a:ext cx="3040786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500" dirty="0" err="1">
                  <a:solidFill>
                    <a:srgbClr val="0000FF"/>
                  </a:solidFill>
                  <a:latin typeface="헤움열번째편지132" pitchFamily="18" charset="-127"/>
                  <a:ea typeface="헤움열번째편지132" pitchFamily="18" charset="-127"/>
                </a:rPr>
                <a:t>사소통하는</a:t>
              </a:r>
              <a:r>
                <a:rPr lang="ko-KR" altLang="en-US" sz="2500" dirty="0">
                  <a:solidFill>
                    <a:srgbClr val="0000FF"/>
                  </a:solidFill>
                  <a:latin typeface="헤움열번째편지132" pitchFamily="18" charset="-127"/>
                  <a:ea typeface="헤움열번째편지132" pitchFamily="18" charset="-127"/>
                </a:rPr>
                <a:t> 것을 쑥스러워함 </a:t>
              </a:r>
              <a:endParaRPr lang="ko-KR" altLang="en-US" sz="2500" dirty="0">
                <a:solidFill>
                  <a:srgbClr val="0000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27629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000"/>
                            </p:stCondLst>
                            <p:childTnLst>
                              <p:par>
                                <p:cTn id="74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6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500"/>
                            </p:stCondLst>
                            <p:childTnLst>
                              <p:par>
                                <p:cTn id="78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000"/>
                            </p:stCondLst>
                            <p:childTnLst>
                              <p:par>
                                <p:cTn id="82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4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500"/>
                            </p:stCondLst>
                            <p:childTnLst>
                              <p:par>
                                <p:cTn id="86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8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1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000"/>
                            </p:stCondLst>
                            <p:childTnLst>
                              <p:par>
                                <p:cTn id="93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4500"/>
                            </p:stCondLst>
                            <p:childTnLst>
                              <p:par>
                                <p:cTn id="97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9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000"/>
                            </p:stCondLst>
                            <p:childTnLst>
                              <p:par>
                                <p:cTn id="101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3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13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000"/>
                            </p:stCondLst>
                            <p:childTnLst>
                              <p:par>
                                <p:cTn id="128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000"/>
                            </p:stCondLst>
                            <p:childTnLst>
                              <p:par>
                                <p:cTn id="143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1000"/>
                            </p:stCondLst>
                            <p:childTnLst>
                              <p:par>
                                <p:cTn id="158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1000"/>
                            </p:stCondLst>
                            <p:childTnLst>
                              <p:par>
                                <p:cTn id="173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8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 animBg="1"/>
      <p:bldP spid="5" grpId="0" build="p" animBg="1"/>
      <p:bldP spid="6" grpId="0" uiExpand="1" build="p" animBg="1"/>
      <p:bldP spid="7" grpId="0" uiExpand="1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내용 개체 틀 3" descr="IMG_20120819_133451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7388" y="0"/>
            <a:ext cx="9144000" cy="6858000"/>
          </a:xfrm>
          <a:effectLst>
            <a:outerShdw blurRad="38100" sx="1000" sy="1000" algn="ctr" rotWithShape="0">
              <a:srgbClr val="000000"/>
            </a:outerShdw>
          </a:effectLst>
        </p:spPr>
      </p:pic>
      <p:sp>
        <p:nvSpPr>
          <p:cNvPr id="5" name="직사각형 4"/>
          <p:cNvSpPr/>
          <p:nvPr/>
        </p:nvSpPr>
        <p:spPr>
          <a:xfrm>
            <a:off x="0" y="27384"/>
            <a:ext cx="9144000" cy="6858000"/>
          </a:xfrm>
          <a:prstGeom prst="rect">
            <a:avLst/>
          </a:prstGeom>
          <a:solidFill>
            <a:schemeClr val="bg1">
              <a:alpha val="4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0000FF"/>
              </a:solidFill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ko-KR" altLang="en-US" sz="8000" dirty="0" err="1" smtClean="0">
                <a:latin typeface="헤움상상172" pitchFamily="18" charset="-127"/>
                <a:ea typeface="헤움상상172" pitchFamily="18" charset="-127"/>
              </a:rPr>
              <a:t>인턴쉽을</a:t>
            </a:r>
            <a:r>
              <a:rPr lang="ko-KR" altLang="en-US" sz="8000" dirty="0" smtClean="0">
                <a:latin typeface="헤움상상172" pitchFamily="18" charset="-127"/>
                <a:ea typeface="헤움상상172" pitchFamily="18" charset="-127"/>
              </a:rPr>
              <a:t> </a:t>
            </a:r>
            <a:r>
              <a:rPr lang="ko-KR" altLang="en-US" sz="8000" dirty="0" err="1" smtClean="0">
                <a:latin typeface="헤움상상172" pitchFamily="18" charset="-127"/>
                <a:ea typeface="헤움상상172" pitchFamily="18" charset="-127"/>
              </a:rPr>
              <a:t>하고나서</a:t>
            </a:r>
            <a:r>
              <a:rPr lang="en-US" altLang="ko-KR" sz="8000" dirty="0" smtClean="0">
                <a:latin typeface="헤움상상172" pitchFamily="18" charset="-127"/>
                <a:ea typeface="헤움상상172" pitchFamily="18" charset="-127"/>
              </a:rPr>
              <a:t>…</a:t>
            </a:r>
            <a:endParaRPr lang="ko-KR" altLang="en-US" sz="8000" dirty="0">
              <a:latin typeface="헤움상상172" pitchFamily="18" charset="-127"/>
              <a:ea typeface="헤움상상172" pitchFamily="18" charset="-127"/>
            </a:endParaRPr>
          </a:p>
        </p:txBody>
      </p:sp>
      <p:sp>
        <p:nvSpPr>
          <p:cNvPr id="6" name="텍스트 개체 틀 3"/>
          <p:cNvSpPr txBox="1">
            <a:spLocks/>
          </p:cNvSpPr>
          <p:nvPr/>
        </p:nvSpPr>
        <p:spPr>
          <a:xfrm>
            <a:off x="467544" y="1535113"/>
            <a:ext cx="8136904" cy="597744"/>
          </a:xfrm>
          <a:prstGeom prst="rect">
            <a:avLst/>
          </a:prstGeom>
          <a:solidFill>
            <a:schemeClr val="bg1">
              <a:lumMod val="75000"/>
              <a:alpha val="7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ko-KR" altLang="en-US" dirty="0">
                <a:latin typeface="헤움열번째편지132" pitchFamily="18" charset="-127"/>
                <a:ea typeface="헤움열번째편지132" pitchFamily="18" charset="-127"/>
              </a:rPr>
              <a:t>▶</a:t>
            </a:r>
            <a:r>
              <a:rPr lang="ko-KR" altLang="en-US" dirty="0" smtClean="0">
                <a:latin typeface="헤움열번째편지132" pitchFamily="18" charset="-127"/>
                <a:ea typeface="헤움열번째편지132" pitchFamily="18" charset="-127"/>
              </a:rPr>
              <a:t>생각보다 짧아서 아쉬웠다</a:t>
            </a:r>
            <a:r>
              <a:rPr lang="en-US" altLang="ko-KR" dirty="0" smtClean="0">
                <a:latin typeface="헤움열번째편지132" pitchFamily="18" charset="-127"/>
                <a:ea typeface="헤움열번째편지132" pitchFamily="18" charset="-127"/>
              </a:rPr>
              <a:t>. </a:t>
            </a:r>
            <a:r>
              <a:rPr lang="ko-KR" altLang="en-US" dirty="0" smtClean="0">
                <a:latin typeface="헤움열번째편지132" pitchFamily="18" charset="-127"/>
                <a:ea typeface="헤움열번째편지132" pitchFamily="18" charset="-127"/>
              </a:rPr>
              <a:t>하지만 더 하긴 힘들었다</a:t>
            </a:r>
            <a:r>
              <a:rPr lang="en-US" altLang="ko-KR" dirty="0" smtClean="0">
                <a:latin typeface="헤움열번째편지132" pitchFamily="18" charset="-127"/>
                <a:ea typeface="헤움열번째편지132" pitchFamily="18" charset="-127"/>
              </a:rPr>
              <a:t>.</a:t>
            </a:r>
            <a:endParaRPr lang="ko-KR" altLang="en-US" dirty="0">
              <a:latin typeface="헤움열번째편지132" pitchFamily="18" charset="-127"/>
              <a:ea typeface="헤움열번째편지132" pitchFamily="18" charset="-127"/>
            </a:endParaRPr>
          </a:p>
        </p:txBody>
      </p:sp>
      <p:sp>
        <p:nvSpPr>
          <p:cNvPr id="7" name="텍스트 개체 틀 3"/>
          <p:cNvSpPr txBox="1">
            <a:spLocks/>
          </p:cNvSpPr>
          <p:nvPr/>
        </p:nvSpPr>
        <p:spPr>
          <a:xfrm>
            <a:off x="467544" y="3573016"/>
            <a:ext cx="8136904" cy="1749872"/>
          </a:xfrm>
          <a:prstGeom prst="rect">
            <a:avLst/>
          </a:prstGeom>
          <a:solidFill>
            <a:schemeClr val="bg1">
              <a:lumMod val="75000"/>
              <a:alpha val="7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ko-KR" altLang="en-US" dirty="0" smtClean="0">
                <a:latin typeface="헤움열번째편지132" pitchFamily="18" charset="-127"/>
                <a:ea typeface="헤움열번째편지132" pitchFamily="18" charset="-127"/>
              </a:rPr>
              <a:t>▶다양한 어른들을 만나고</a:t>
            </a:r>
            <a:r>
              <a:rPr lang="en-US" altLang="ko-KR" dirty="0" smtClean="0">
                <a:latin typeface="헤움열번째편지132" pitchFamily="18" charset="-127"/>
                <a:ea typeface="헤움열번째편지132" pitchFamily="18" charset="-127"/>
              </a:rPr>
              <a:t>, </a:t>
            </a:r>
            <a:r>
              <a:rPr lang="ko-KR" altLang="en-US" dirty="0" smtClean="0">
                <a:latin typeface="헤움열번째편지132" pitchFamily="18" charset="-127"/>
                <a:ea typeface="헤움열번째편지132" pitchFamily="18" charset="-127"/>
              </a:rPr>
              <a:t>인생에 대한 이야기를 들은 것이</a:t>
            </a:r>
            <a:endParaRPr lang="en-US" altLang="ko-KR" dirty="0" smtClean="0">
              <a:latin typeface="헤움열번째편지132" pitchFamily="18" charset="-127"/>
              <a:ea typeface="헤움열번째편지132" pitchFamily="18" charset="-127"/>
            </a:endParaRPr>
          </a:p>
          <a:p>
            <a:pPr marL="0" indent="0" algn="ctr">
              <a:buNone/>
            </a:pPr>
            <a:r>
              <a:rPr lang="ko-KR" altLang="en-US" dirty="0" smtClean="0">
                <a:latin typeface="헤움열번째편지132" pitchFamily="18" charset="-127"/>
                <a:ea typeface="헤움열번째편지132" pitchFamily="18" charset="-127"/>
              </a:rPr>
              <a:t>좋았다</a:t>
            </a:r>
            <a:r>
              <a:rPr lang="en-US" altLang="ko-KR" dirty="0" smtClean="0">
                <a:latin typeface="헤움열번째편지132" pitchFamily="18" charset="-127"/>
                <a:ea typeface="헤움열번째편지132" pitchFamily="18" charset="-127"/>
              </a:rPr>
              <a:t>. </a:t>
            </a:r>
            <a:r>
              <a:rPr lang="ko-KR" altLang="en-US" dirty="0" smtClean="0">
                <a:latin typeface="헤움열번째편지132" pitchFamily="18" charset="-127"/>
                <a:ea typeface="헤움열번째편지132" pitchFamily="18" charset="-127"/>
              </a:rPr>
              <a:t>한 분 한 분을 만날 때 마다</a:t>
            </a:r>
            <a:r>
              <a:rPr lang="en-US" altLang="ko-KR" dirty="0" smtClean="0">
                <a:latin typeface="헤움열번째편지132" pitchFamily="18" charset="-127"/>
                <a:ea typeface="헤움열번째편지132" pitchFamily="18" charset="-127"/>
              </a:rPr>
              <a:t>, </a:t>
            </a:r>
            <a:r>
              <a:rPr lang="ko-KR" altLang="en-US" dirty="0" smtClean="0">
                <a:latin typeface="헤움열번째편지132" pitchFamily="18" charset="-127"/>
                <a:ea typeface="헤움열번째편지132" pitchFamily="18" charset="-127"/>
              </a:rPr>
              <a:t>인생에 대해 다양한 생각을 해 볼 수 있었다</a:t>
            </a:r>
            <a:r>
              <a:rPr lang="en-US" altLang="ko-KR" dirty="0" smtClean="0">
                <a:latin typeface="헤움열번째편지132" pitchFamily="18" charset="-127"/>
                <a:ea typeface="헤움열번째편지132" pitchFamily="18" charset="-127"/>
              </a:rPr>
              <a:t>.</a:t>
            </a:r>
            <a:endParaRPr lang="ko-KR" altLang="en-US" dirty="0">
              <a:latin typeface="헤움열번째편지132" pitchFamily="18" charset="-127"/>
              <a:ea typeface="헤움열번째편지132" pitchFamily="18" charset="-127"/>
            </a:endParaRPr>
          </a:p>
        </p:txBody>
      </p:sp>
      <p:sp>
        <p:nvSpPr>
          <p:cNvPr id="8" name="텍스트 개체 틀 3"/>
          <p:cNvSpPr txBox="1">
            <a:spLocks/>
          </p:cNvSpPr>
          <p:nvPr/>
        </p:nvSpPr>
        <p:spPr>
          <a:xfrm>
            <a:off x="467544" y="5517232"/>
            <a:ext cx="8136904" cy="1101800"/>
          </a:xfrm>
          <a:prstGeom prst="rect">
            <a:avLst/>
          </a:prstGeom>
          <a:solidFill>
            <a:schemeClr val="bg1">
              <a:lumMod val="75000"/>
              <a:alpha val="7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ko-KR" altLang="en-US" dirty="0" smtClean="0">
                <a:latin typeface="헤움열번째편지132" pitchFamily="18" charset="-127"/>
                <a:ea typeface="헤움열번째편지132" pitchFamily="18" charset="-127"/>
              </a:rPr>
              <a:t>▶</a:t>
            </a:r>
            <a:r>
              <a:rPr lang="ko-KR" altLang="en-US" dirty="0" err="1" smtClean="0">
                <a:latin typeface="헤움열번째편지132" pitchFamily="18" charset="-127"/>
                <a:ea typeface="헤움열번째편지132" pitchFamily="18" charset="-127"/>
              </a:rPr>
              <a:t>의료생협과</a:t>
            </a:r>
            <a:r>
              <a:rPr lang="en-US" altLang="ko-KR" dirty="0" smtClean="0">
                <a:latin typeface="헤움열번째편지132" pitchFamily="18" charset="-127"/>
                <a:ea typeface="헤움열번째편지132" pitchFamily="18" charset="-127"/>
              </a:rPr>
              <a:t>, ’</a:t>
            </a:r>
            <a:r>
              <a:rPr lang="ko-KR" altLang="en-US" dirty="0" smtClean="0">
                <a:latin typeface="헤움열번째편지132" pitchFamily="18" charset="-127"/>
                <a:ea typeface="헤움열번째편지132" pitchFamily="18" charset="-127"/>
              </a:rPr>
              <a:t>인간적인 의료</a:t>
            </a:r>
            <a:r>
              <a:rPr lang="en-US" altLang="ko-KR" dirty="0" smtClean="0">
                <a:latin typeface="헤움열번째편지132" pitchFamily="18" charset="-127"/>
                <a:ea typeface="헤움열번째편지132" pitchFamily="18" charset="-127"/>
              </a:rPr>
              <a:t>’</a:t>
            </a:r>
            <a:r>
              <a:rPr lang="ko-KR" altLang="en-US" dirty="0" smtClean="0">
                <a:latin typeface="헤움열번째편지132" pitchFamily="18" charset="-127"/>
                <a:ea typeface="헤움열번째편지132" pitchFamily="18" charset="-127"/>
              </a:rPr>
              <a:t>에 대해 감탄했다</a:t>
            </a:r>
            <a:r>
              <a:rPr lang="en-US" altLang="ko-KR" dirty="0" smtClean="0">
                <a:latin typeface="헤움열번째편지132" pitchFamily="18" charset="-127"/>
                <a:ea typeface="헤움열번째편지132" pitchFamily="18" charset="-127"/>
              </a:rPr>
              <a:t>. </a:t>
            </a:r>
            <a:r>
              <a:rPr lang="ko-KR" altLang="en-US" dirty="0" smtClean="0">
                <a:latin typeface="헤움열번째편지132" pitchFamily="18" charset="-127"/>
                <a:ea typeface="헤움열번째편지132" pitchFamily="18" charset="-127"/>
              </a:rPr>
              <a:t>나도 그런</a:t>
            </a:r>
            <a:r>
              <a:rPr lang="en-US" altLang="ko-KR" dirty="0" smtClean="0">
                <a:latin typeface="헤움열번째편지132" pitchFamily="18" charset="-127"/>
                <a:ea typeface="헤움열번째편지132" pitchFamily="18" charset="-127"/>
              </a:rPr>
              <a:t> </a:t>
            </a:r>
            <a:r>
              <a:rPr lang="ko-KR" altLang="en-US" dirty="0" smtClean="0">
                <a:latin typeface="헤움열번째편지132" pitchFamily="18" charset="-127"/>
                <a:ea typeface="헤움열번째편지132" pitchFamily="18" charset="-127"/>
              </a:rPr>
              <a:t>사</a:t>
            </a:r>
            <a:r>
              <a:rPr lang="ko-KR" altLang="en-US" dirty="0">
                <a:latin typeface="헤움열번째편지132" pitchFamily="18" charset="-127"/>
                <a:ea typeface="헤움열번째편지132" pitchFamily="18" charset="-127"/>
              </a:rPr>
              <a:t>람</a:t>
            </a:r>
            <a:r>
              <a:rPr lang="ko-KR" altLang="en-US" dirty="0" smtClean="0">
                <a:latin typeface="헤움열번째편지132" pitchFamily="18" charset="-127"/>
                <a:ea typeface="헤움열번째편지132" pitchFamily="18" charset="-127"/>
              </a:rPr>
              <a:t>을 생각하는 사람이 되고자 마음먹었다</a:t>
            </a:r>
            <a:r>
              <a:rPr lang="en-US" altLang="ko-KR" dirty="0" smtClean="0">
                <a:latin typeface="헤움열번째편지132" pitchFamily="18" charset="-127"/>
                <a:ea typeface="헤움열번째편지132" pitchFamily="18" charset="-127"/>
              </a:rPr>
              <a:t>.</a:t>
            </a:r>
            <a:endParaRPr lang="ko-KR" altLang="en-US" dirty="0">
              <a:latin typeface="헤움열번째편지132" pitchFamily="18" charset="-127"/>
              <a:ea typeface="헤움열번째편지132" pitchFamily="18" charset="-127"/>
            </a:endParaRPr>
          </a:p>
        </p:txBody>
      </p:sp>
      <p:sp>
        <p:nvSpPr>
          <p:cNvPr id="9" name="텍스트 개체 틀 3"/>
          <p:cNvSpPr txBox="1">
            <a:spLocks/>
          </p:cNvSpPr>
          <p:nvPr/>
        </p:nvSpPr>
        <p:spPr>
          <a:xfrm>
            <a:off x="467544" y="2276872"/>
            <a:ext cx="8136904" cy="1101800"/>
          </a:xfrm>
          <a:prstGeom prst="rect">
            <a:avLst/>
          </a:prstGeom>
          <a:solidFill>
            <a:schemeClr val="bg1">
              <a:lumMod val="75000"/>
              <a:alpha val="7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ko-KR" altLang="en-US" dirty="0" smtClean="0">
                <a:latin typeface="헤움열번째편지132" pitchFamily="18" charset="-127"/>
                <a:ea typeface="헤움열번째편지132" pitchFamily="18" charset="-127"/>
              </a:rPr>
              <a:t>▶출퇴근이 너무 힘들었다</a:t>
            </a:r>
            <a:r>
              <a:rPr lang="en-US" altLang="ko-KR" dirty="0" smtClean="0">
                <a:latin typeface="헤움열번째편지132" pitchFamily="18" charset="-127"/>
                <a:ea typeface="헤움열번째편지132" pitchFamily="18" charset="-127"/>
              </a:rPr>
              <a:t>. </a:t>
            </a:r>
            <a:r>
              <a:rPr lang="ko-KR" altLang="en-US" dirty="0" smtClean="0">
                <a:latin typeface="헤움열번째편지132" pitchFamily="18" charset="-127"/>
                <a:ea typeface="헤움열번째편지132" pitchFamily="18" charset="-127"/>
              </a:rPr>
              <a:t>출퇴근을 하고도 집안일까지 하시는 부모님이 대단하다는 걸 깨달았다</a:t>
            </a:r>
            <a:r>
              <a:rPr lang="en-US" altLang="ko-KR" dirty="0" smtClean="0">
                <a:latin typeface="헤움열번째편지132" pitchFamily="18" charset="-127"/>
                <a:ea typeface="헤움열번째편지132" pitchFamily="18" charset="-127"/>
              </a:rPr>
              <a:t>.</a:t>
            </a:r>
            <a:endParaRPr lang="ko-KR" altLang="en-US" dirty="0">
              <a:latin typeface="헤움열번째편지132" pitchFamily="18" charset="-127"/>
              <a:ea typeface="헤움열번째편지132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55819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7" grpId="0" animBg="1"/>
      <p:bldP spid="8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2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21" t="1" r="8076" b="-2"/>
          <a:stretch/>
        </p:blipFill>
        <p:spPr>
          <a:xfrm>
            <a:off x="0" y="0"/>
            <a:ext cx="9144000" cy="6885384"/>
          </a:xfrm>
          <a:prstGeom prst="rect">
            <a:avLst/>
          </a:prstGeom>
        </p:spPr>
      </p:pic>
      <p:sp>
        <p:nvSpPr>
          <p:cNvPr id="4" name="제목 3"/>
          <p:cNvSpPr>
            <a:spLocks noGrp="1"/>
          </p:cNvSpPr>
          <p:nvPr>
            <p:ph type="ctrTitle"/>
          </p:nvPr>
        </p:nvSpPr>
        <p:spPr>
          <a:noFill/>
          <a:ln>
            <a:noFill/>
          </a:ln>
        </p:spPr>
        <p:txBody>
          <a:bodyPr>
            <a:noAutofit/>
          </a:bodyPr>
          <a:lstStyle/>
          <a:p>
            <a:r>
              <a:rPr lang="ko-KR" altLang="en-US" sz="110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헤움상상172" pitchFamily="18" charset="-127"/>
                <a:ea typeface="헤움상상172" pitchFamily="18" charset="-127"/>
              </a:rPr>
              <a:t>인턴쉽</a:t>
            </a:r>
            <a:r>
              <a:rPr lang="en-US" altLang="ko-KR" sz="11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헤움상상172" pitchFamily="18" charset="-127"/>
                <a:ea typeface="헤움상상172" pitchFamily="18" charset="-127"/>
              </a:rPr>
              <a:t>, </a:t>
            </a:r>
            <a:r>
              <a:rPr lang="ko-KR" altLang="en-US" sz="11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헤움상상172" pitchFamily="18" charset="-127"/>
                <a:ea typeface="헤움상상172" pitchFamily="18" charset="-127"/>
              </a:rPr>
              <a:t>좋아요</a:t>
            </a:r>
            <a:r>
              <a:rPr lang="en-US" altLang="ko-KR" sz="11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헤움상상172" pitchFamily="18" charset="-127"/>
                <a:ea typeface="헤움상상172" pitchFamily="18" charset="-127"/>
              </a:rPr>
              <a:t>!</a:t>
            </a:r>
            <a:endParaRPr lang="ko-KR" altLang="en-US" sz="11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헤움상상172" pitchFamily="18" charset="-127"/>
              <a:ea typeface="헤움상상172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738</TotalTime>
  <Words>1081</Words>
  <Application>Microsoft Office PowerPoint</Application>
  <PresentationFormat>화면 슬라이드 쇼(4:3)</PresentationFormat>
  <Paragraphs>81</Paragraphs>
  <Slides>9</Slides>
  <Notes>9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0" baseType="lpstr">
      <vt:lpstr>Office 테마</vt:lpstr>
      <vt:lpstr>누구나 이용할 수 있는 병원,</vt:lpstr>
      <vt:lpstr>의료생협?</vt:lpstr>
      <vt:lpstr>왜 거기로 갔냐구요?</vt:lpstr>
      <vt:lpstr>멘토님들을 소개합니다.</vt:lpstr>
      <vt:lpstr>제가 가서 한 일은요,</vt:lpstr>
      <vt:lpstr>카페 ‘좋은이웃’과 가상화폐</vt:lpstr>
      <vt:lpstr>멘토님들이 해주신 말</vt:lpstr>
      <vt:lpstr>인턴쉽을 하고나서…</vt:lpstr>
      <vt:lpstr>인턴쉽, 좋아요!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TG</dc:creator>
  <cp:lastModifiedBy>TG</cp:lastModifiedBy>
  <cp:revision>183</cp:revision>
  <dcterms:created xsi:type="dcterms:W3CDTF">2012-08-17T03:09:14Z</dcterms:created>
  <dcterms:modified xsi:type="dcterms:W3CDTF">2012-08-31T03:05:05Z</dcterms:modified>
</cp:coreProperties>
</file>