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7" r:id="rId4"/>
    <p:sldId id="266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62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B54B-55AE-4DA0-A131-7FE60E6DF9B7}" type="datetimeFigureOut">
              <a:rPr lang="ko-KR" altLang="en-US" smtClean="0"/>
              <a:pPr/>
              <a:t>2012-06-18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80A5C-BB80-41C4-8A1E-0FAC8955B9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B54B-55AE-4DA0-A131-7FE60E6DF9B7}" type="datetimeFigureOut">
              <a:rPr lang="ko-KR" altLang="en-US" smtClean="0"/>
              <a:pPr/>
              <a:t>2012-06-18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80A5C-BB80-41C4-8A1E-0FAC8955B9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B54B-55AE-4DA0-A131-7FE60E6DF9B7}" type="datetimeFigureOut">
              <a:rPr lang="ko-KR" altLang="en-US" smtClean="0"/>
              <a:pPr/>
              <a:t>2012-06-18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80A5C-BB80-41C4-8A1E-0FAC8955B9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B54B-55AE-4DA0-A131-7FE60E6DF9B7}" type="datetimeFigureOut">
              <a:rPr lang="ko-KR" altLang="en-US" smtClean="0"/>
              <a:pPr/>
              <a:t>2012-06-18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80A5C-BB80-41C4-8A1E-0FAC8955B9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B54B-55AE-4DA0-A131-7FE60E6DF9B7}" type="datetimeFigureOut">
              <a:rPr lang="ko-KR" altLang="en-US" smtClean="0"/>
              <a:pPr/>
              <a:t>2012-06-18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80A5C-BB80-41C4-8A1E-0FAC8955B9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B54B-55AE-4DA0-A131-7FE60E6DF9B7}" type="datetimeFigureOut">
              <a:rPr lang="ko-KR" altLang="en-US" smtClean="0"/>
              <a:pPr/>
              <a:t>2012-06-18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80A5C-BB80-41C4-8A1E-0FAC8955B9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B54B-55AE-4DA0-A131-7FE60E6DF9B7}" type="datetimeFigureOut">
              <a:rPr lang="ko-KR" altLang="en-US" smtClean="0"/>
              <a:pPr/>
              <a:t>2012-06-18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80A5C-BB80-41C4-8A1E-0FAC8955B9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B54B-55AE-4DA0-A131-7FE60E6DF9B7}" type="datetimeFigureOut">
              <a:rPr lang="ko-KR" altLang="en-US" smtClean="0"/>
              <a:pPr/>
              <a:t>2012-06-18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80A5C-BB80-41C4-8A1E-0FAC8955B9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B54B-55AE-4DA0-A131-7FE60E6DF9B7}" type="datetimeFigureOut">
              <a:rPr lang="ko-KR" altLang="en-US" smtClean="0"/>
              <a:pPr/>
              <a:t>2012-06-18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80A5C-BB80-41C4-8A1E-0FAC8955B9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B54B-55AE-4DA0-A131-7FE60E6DF9B7}" type="datetimeFigureOut">
              <a:rPr lang="ko-KR" altLang="en-US" smtClean="0"/>
              <a:pPr/>
              <a:t>2012-06-18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80A5C-BB80-41C4-8A1E-0FAC8955B9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B54B-55AE-4DA0-A131-7FE60E6DF9B7}" type="datetimeFigureOut">
              <a:rPr lang="ko-KR" altLang="en-US" smtClean="0"/>
              <a:pPr/>
              <a:t>2012-06-18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80A5C-BB80-41C4-8A1E-0FAC8955B9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AB54B-55AE-4DA0-A131-7FE60E6DF9B7}" type="datetimeFigureOut">
              <a:rPr lang="ko-KR" altLang="en-US" smtClean="0"/>
              <a:pPr/>
              <a:t>2012-06-18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80A5C-BB80-41C4-8A1E-0FAC8955B9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bandicam 2012-06-14 01-24-48-11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custDataLst>
      <p:tags r:id="rId1"/>
    </p:custDataLst>
  </p:cSld>
  <p:clrMapOvr>
    <a:masterClrMapping/>
  </p:clrMapOvr>
  <p:transition advTm="912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>
            <a:norm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건  강  인</a:t>
            </a:r>
            <a:r>
              <a:rPr lang="en-US" altLang="ko-KR" b="1" dirty="0" smtClean="0">
                <a:solidFill>
                  <a:srgbClr val="0070C0"/>
                </a:solidFill>
              </a:rPr>
              <a:t>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ko-KR" altLang="ko-KR" smtClean="0"/>
          </a:p>
        </p:txBody>
      </p:sp>
      <p:pic>
        <p:nvPicPr>
          <p:cNvPr id="3076" name="Picture 4" descr="건강인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1000108"/>
            <a:ext cx="9144000" cy="585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115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0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/>
          <a:lstStyle/>
          <a:p>
            <a:r>
              <a:rPr lang="ko-KR" altLang="en-US" b="1" dirty="0" smtClean="0">
                <a:solidFill>
                  <a:srgbClr val="0000FF"/>
                </a:solidFill>
              </a:rPr>
              <a:t>건               강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571472" y="1357274"/>
            <a:ext cx="8286808" cy="5500726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ko-KR" altLang="en-US" sz="2400" b="1" dirty="0" smtClean="0">
                <a:solidFill>
                  <a:srgbClr val="0000FF"/>
                </a:solidFill>
              </a:rPr>
              <a:t>건강</a:t>
            </a:r>
            <a:r>
              <a:rPr lang="ko-KR" altLang="en-US" sz="2400" b="1" dirty="0" smtClean="0"/>
              <a:t>이란 통증이나 불구상태가 없는 상태를 말하는 것이 </a:t>
            </a:r>
            <a:endParaRPr lang="en-US" altLang="ko-KR" sz="2400" b="1" dirty="0" smtClean="0"/>
          </a:p>
          <a:p>
            <a:pPr>
              <a:lnSpc>
                <a:spcPct val="110000"/>
              </a:lnSpc>
              <a:buFontTx/>
              <a:buNone/>
            </a:pPr>
            <a:r>
              <a:rPr lang="ko-KR" altLang="en-US" sz="2400" b="1" dirty="0" smtClean="0"/>
              <a:t>아니라 </a:t>
            </a:r>
            <a:r>
              <a:rPr lang="ko-KR" altLang="en-US" sz="2400" b="1" u="sng" dirty="0" smtClean="0">
                <a:solidFill>
                  <a:srgbClr val="0000FF"/>
                </a:solidFill>
              </a:rPr>
              <a:t>육신적</a:t>
            </a:r>
            <a:r>
              <a:rPr lang="en-US" altLang="ko-KR" sz="2400" b="1" u="sng" dirty="0" smtClean="0">
                <a:solidFill>
                  <a:srgbClr val="0000FF"/>
                </a:solidFill>
              </a:rPr>
              <a:t>, </a:t>
            </a:r>
            <a:r>
              <a:rPr lang="ko-KR" altLang="en-US" sz="2400" b="1" u="sng" dirty="0" smtClean="0">
                <a:solidFill>
                  <a:srgbClr val="0000FF"/>
                </a:solidFill>
              </a:rPr>
              <a:t>심적 작용이 어떠한 환경에 처하든지 </a:t>
            </a:r>
            <a:r>
              <a:rPr lang="en-US" altLang="ko-KR" sz="2400" b="1" u="sng" dirty="0" smtClean="0">
                <a:solidFill>
                  <a:srgbClr val="0000FF"/>
                </a:solidFill>
              </a:rPr>
              <a:t>100%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en-US" altLang="ko-KR" sz="2400" b="1" u="sng" dirty="0" smtClean="0">
                <a:solidFill>
                  <a:srgbClr val="0000FF"/>
                </a:solidFill>
              </a:rPr>
              <a:t> </a:t>
            </a:r>
            <a:r>
              <a:rPr lang="ko-KR" altLang="en-US" sz="2400" b="1" u="sng" dirty="0" smtClean="0">
                <a:solidFill>
                  <a:srgbClr val="0000FF"/>
                </a:solidFill>
              </a:rPr>
              <a:t>작용함을 의미</a:t>
            </a:r>
            <a:r>
              <a:rPr lang="ko-KR" altLang="en-US" sz="2400" b="1" dirty="0" smtClean="0">
                <a:solidFill>
                  <a:srgbClr val="0000FF"/>
                </a:solidFill>
              </a:rPr>
              <a:t>한다</a:t>
            </a:r>
            <a:r>
              <a:rPr lang="ko-KR" altLang="en-US" sz="2400" b="1" dirty="0" smtClean="0"/>
              <a:t>                              </a:t>
            </a:r>
            <a:r>
              <a:rPr lang="en-US" altLang="ko-KR" sz="2400" b="1" dirty="0" smtClean="0"/>
              <a:t>- </a:t>
            </a:r>
            <a:r>
              <a:rPr lang="ko-KR" altLang="en-US" sz="2400" b="1" dirty="0" err="1" smtClean="0"/>
              <a:t>웹스터</a:t>
            </a:r>
            <a:r>
              <a:rPr lang="ko-KR" altLang="en-US" sz="2400" b="1" dirty="0" smtClean="0"/>
              <a:t> 사전</a:t>
            </a:r>
          </a:p>
          <a:p>
            <a:pPr>
              <a:lnSpc>
                <a:spcPct val="110000"/>
              </a:lnSpc>
            </a:pPr>
            <a:endParaRPr lang="ko-KR" altLang="en-US" sz="2400" b="1" dirty="0" smtClean="0"/>
          </a:p>
          <a:p>
            <a:pPr>
              <a:lnSpc>
                <a:spcPct val="110000"/>
              </a:lnSpc>
              <a:buFontTx/>
              <a:buNone/>
            </a:pPr>
            <a:r>
              <a:rPr lang="ko-KR" altLang="en-US" sz="2400" b="1" dirty="0" smtClean="0">
                <a:solidFill>
                  <a:srgbClr val="0000FF"/>
                </a:solidFill>
              </a:rPr>
              <a:t>건강</a:t>
            </a:r>
            <a:r>
              <a:rPr lang="ko-KR" altLang="en-US" sz="2400" b="1" dirty="0" smtClean="0"/>
              <a:t>이란 단순히 아프지 않은 것이 아니라 </a:t>
            </a:r>
            <a:r>
              <a:rPr lang="ko-KR" altLang="en-US" sz="2400" b="1" u="sng" dirty="0" smtClean="0">
                <a:solidFill>
                  <a:srgbClr val="0000FF"/>
                </a:solidFill>
              </a:rPr>
              <a:t>완전히 살아 </a:t>
            </a:r>
            <a:endParaRPr lang="en-US" altLang="ko-KR" sz="2400" b="1" u="sng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  <a:buFontTx/>
              <a:buNone/>
            </a:pPr>
            <a:r>
              <a:rPr lang="ko-KR" altLang="en-US" sz="2400" b="1" u="sng" dirty="0" smtClean="0">
                <a:solidFill>
                  <a:srgbClr val="0000FF"/>
                </a:solidFill>
              </a:rPr>
              <a:t>있으며 생기가 넘쳐난다고 느끼는 상태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- </a:t>
            </a:r>
            <a:r>
              <a:rPr lang="ko-KR" altLang="en-US" sz="2400" b="1" dirty="0" err="1" smtClean="0"/>
              <a:t>네이버</a:t>
            </a:r>
            <a:r>
              <a:rPr lang="ko-KR" altLang="en-US" sz="2400" b="1" dirty="0" smtClean="0"/>
              <a:t> ***</a:t>
            </a:r>
            <a:r>
              <a:rPr lang="ko-KR" altLang="en-US" sz="2400" b="1" dirty="0" err="1" smtClean="0"/>
              <a:t>블로거</a:t>
            </a:r>
            <a:endParaRPr lang="ko-KR" altLang="en-US" sz="2400" b="1" dirty="0" smtClean="0"/>
          </a:p>
          <a:p>
            <a:pPr>
              <a:lnSpc>
                <a:spcPct val="110000"/>
              </a:lnSpc>
            </a:pPr>
            <a:endParaRPr lang="ko-KR" altLang="en-US" sz="2400" b="1" dirty="0" smtClean="0"/>
          </a:p>
          <a:p>
            <a:pPr>
              <a:lnSpc>
                <a:spcPct val="110000"/>
              </a:lnSpc>
              <a:buFontTx/>
              <a:buNone/>
            </a:pPr>
            <a:r>
              <a:rPr lang="ko-KR" altLang="en-US" sz="2400" b="1" dirty="0" smtClean="0">
                <a:solidFill>
                  <a:srgbClr val="0000FF"/>
                </a:solidFill>
              </a:rPr>
              <a:t>건강</a:t>
            </a:r>
            <a:r>
              <a:rPr lang="en-US" altLang="ko-KR" sz="2400" b="1" dirty="0" smtClean="0"/>
              <a:t>3(</a:t>
            </a:r>
            <a:r>
              <a:rPr lang="ko-KR" altLang="en-US" sz="2400" b="1" dirty="0" smtClean="0"/>
              <a:t>健康</a:t>
            </a:r>
            <a:r>
              <a:rPr lang="en-US" altLang="ko-KR" sz="2400" b="1" dirty="0" smtClean="0"/>
              <a:t>) [</a:t>
            </a:r>
            <a:r>
              <a:rPr lang="ko-KR" altLang="en-US" sz="2400" b="1" dirty="0" smtClean="0"/>
              <a:t>건ː강</a:t>
            </a:r>
            <a:r>
              <a:rPr lang="en-US" altLang="ko-KR" sz="2400" b="1" dirty="0" smtClean="0"/>
              <a:t>]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en-US" altLang="ko-KR" sz="2400" b="1" dirty="0" smtClean="0"/>
              <a:t> [</a:t>
            </a:r>
            <a:r>
              <a:rPr lang="ko-KR" altLang="en-US" sz="2400" b="1" dirty="0" smtClean="0"/>
              <a:t>명사</a:t>
            </a:r>
            <a:r>
              <a:rPr lang="en-US" altLang="ko-KR" sz="2400" b="1" dirty="0" smtClean="0"/>
              <a:t>] </a:t>
            </a:r>
            <a:r>
              <a:rPr lang="ko-KR" altLang="en-US" sz="2400" b="1" dirty="0" smtClean="0">
                <a:solidFill>
                  <a:srgbClr val="0000FF"/>
                </a:solidFill>
              </a:rPr>
              <a:t>정신적으로나 육체적으로 아무 탈이 없고 튼튼함</a:t>
            </a:r>
            <a:r>
              <a:rPr lang="en-US" altLang="ko-KR" sz="2400" b="1" dirty="0" smtClean="0"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en-US" altLang="ko-KR" sz="2400" b="1" dirty="0" smtClean="0">
                <a:solidFill>
                  <a:srgbClr val="0000FF"/>
                </a:solidFill>
              </a:rPr>
              <a:t> </a:t>
            </a:r>
            <a:r>
              <a:rPr lang="ko-KR" altLang="en-US" sz="2400" b="1" dirty="0" smtClean="0">
                <a:solidFill>
                  <a:srgbClr val="0000FF"/>
                </a:solidFill>
              </a:rPr>
              <a:t>또는 그런 상태</a:t>
            </a:r>
            <a:r>
              <a:rPr lang="en-US" altLang="ko-KR" sz="2400" b="1" dirty="0" smtClean="0">
                <a:solidFill>
                  <a:srgbClr val="0000FF"/>
                </a:solidFill>
              </a:rPr>
              <a:t>.</a:t>
            </a:r>
            <a:r>
              <a:rPr lang="en-US" altLang="ko-KR" sz="2400" b="1" dirty="0" smtClean="0"/>
              <a:t>                               - </a:t>
            </a:r>
            <a:r>
              <a:rPr lang="ko-KR" altLang="en-US" sz="2400" b="1" dirty="0" err="1" smtClean="0"/>
              <a:t>네이버</a:t>
            </a:r>
            <a:r>
              <a:rPr lang="ko-KR" altLang="en-US" sz="2400" b="1" dirty="0" smtClean="0"/>
              <a:t> 국어사전</a:t>
            </a:r>
            <a:r>
              <a:rPr lang="ko-KR" altLang="en-US" sz="2400" dirty="0" smtClean="0"/>
              <a:t> </a:t>
            </a:r>
          </a:p>
        </p:txBody>
      </p:sp>
    </p:spTree>
    <p:custDataLst>
      <p:tags r:id="rId1"/>
    </p:custDataLst>
  </p:cSld>
  <p:clrMapOvr>
    <a:masterClrMapping/>
  </p:clrMapOvr>
  <p:transition advTm="259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946275"/>
          </a:xfrm>
        </p:spPr>
        <p:txBody>
          <a:bodyPr/>
          <a:lstStyle/>
          <a:p>
            <a:r>
              <a:rPr lang="ko-KR" altLang="en-US" sz="5400" b="1" dirty="0" smtClean="0">
                <a:solidFill>
                  <a:srgbClr val="00B0F0"/>
                </a:solidFill>
              </a:rPr>
              <a:t>건강에서 나오는 </a:t>
            </a:r>
            <a:r>
              <a:rPr lang="en-US" altLang="ko-KR" sz="5400" b="1" dirty="0" smtClean="0">
                <a:solidFill>
                  <a:srgbClr val="00B0F0"/>
                </a:solidFill>
              </a:rPr>
              <a:t>Passion</a:t>
            </a:r>
          </a:p>
        </p:txBody>
      </p:sp>
      <p:pic>
        <p:nvPicPr>
          <p:cNvPr id="2051" name="Picture 6" descr="열정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92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바른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근골격계</a:t>
            </a:r>
            <a:r>
              <a:rPr lang="ko-KR" altLang="en-US" b="1" dirty="0" smtClean="0">
                <a:solidFill>
                  <a:srgbClr val="FF0000"/>
                </a:solidFill>
              </a:rPr>
              <a:t>  </a:t>
            </a:r>
            <a:r>
              <a:rPr lang="en-US" altLang="ko-KR" b="1" dirty="0" smtClean="0">
                <a:solidFill>
                  <a:srgbClr val="FF0000"/>
                </a:solidFill>
              </a:rPr>
              <a:t>=  </a:t>
            </a:r>
            <a:r>
              <a:rPr lang="ko-KR" altLang="en-US" b="1" dirty="0" smtClean="0">
                <a:solidFill>
                  <a:srgbClr val="FF0000"/>
                </a:solidFill>
              </a:rPr>
              <a:t>건강 </a:t>
            </a:r>
          </a:p>
        </p:txBody>
      </p:sp>
      <p:pic>
        <p:nvPicPr>
          <p:cNvPr id="6147" name="Picture 3" descr="SPL_E_P835057-Whole_body_scans-SPL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142984"/>
            <a:ext cx="9144000" cy="6021387"/>
          </a:xfrm>
        </p:spPr>
      </p:pic>
    </p:spTree>
    <p:custDataLst>
      <p:tags r:id="rId1"/>
    </p:custDataLst>
  </p:cSld>
  <p:clrMapOvr>
    <a:masterClrMapping/>
  </p:clrMapOvr>
  <p:transition advClick="0" advTm="139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000" tmFilter="0, 0; .2, .5; .8, .5; 1, 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500" autoRev="1" fill="hold"/>
                                        <p:tgtEl>
                                          <p:spTgt spid="61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28670"/>
          </a:xfrm>
        </p:spPr>
        <p:txBody>
          <a:bodyPr/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질        병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ko-KR" altLang="ko-KR" smtClean="0"/>
          </a:p>
        </p:txBody>
      </p:sp>
      <p:pic>
        <p:nvPicPr>
          <p:cNvPr id="7172" name="Picture 4" descr="질병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341438"/>
            <a:ext cx="8353425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69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1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txBody>
          <a:bodyPr>
            <a:normAutofit fontScale="90000"/>
          </a:bodyPr>
          <a:lstStyle/>
          <a:p>
            <a:r>
              <a:rPr lang="ko-KR" altLang="en-US" b="1" dirty="0" smtClean="0">
                <a:solidFill>
                  <a:srgbClr val="0000FF"/>
                </a:solidFill>
              </a:rPr>
              <a:t>질            병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2983"/>
            <a:ext cx="9144000" cy="5715017"/>
          </a:xfrm>
        </p:spPr>
        <p:txBody>
          <a:bodyPr rtlCol="0">
            <a:noAutofit/>
          </a:bodyPr>
          <a:lstStyle/>
          <a:p>
            <a:pPr fontAlgn="auto">
              <a:lnSpc>
                <a:spcPct val="200000"/>
              </a:lnSpc>
              <a:spcAft>
                <a:spcPts val="0"/>
              </a:spcAft>
              <a:buFontTx/>
              <a:buNone/>
              <a:defRPr/>
            </a:pPr>
            <a:r>
              <a:rPr lang="ko-KR" altLang="en-US" sz="2000" b="1" dirty="0" smtClean="0">
                <a:solidFill>
                  <a:srgbClr val="0000FF"/>
                </a:solidFill>
              </a:rPr>
              <a:t>질병</a:t>
            </a:r>
            <a:r>
              <a:rPr lang="en-US" altLang="ko-KR" sz="2000" b="1" dirty="0" smtClean="0"/>
              <a:t>2(</a:t>
            </a:r>
            <a:r>
              <a:rPr lang="ko-KR" altLang="en-US" sz="2000" b="1" dirty="0" smtClean="0"/>
              <a:t>疾病</a:t>
            </a:r>
            <a:r>
              <a:rPr lang="en-US" altLang="ko-KR" sz="2000" b="1" dirty="0" smtClean="0"/>
              <a:t>) [</a:t>
            </a:r>
            <a:r>
              <a:rPr lang="ko-KR" altLang="en-US" sz="2000" b="1" dirty="0" smtClean="0"/>
              <a:t>명사</a:t>
            </a:r>
            <a:r>
              <a:rPr lang="en-US" altLang="ko-KR" sz="2000" b="1" dirty="0" smtClean="0"/>
              <a:t>] </a:t>
            </a:r>
            <a:r>
              <a:rPr lang="ko-KR" altLang="en-US" sz="2000" b="1" dirty="0" smtClean="0">
                <a:solidFill>
                  <a:srgbClr val="0000FF"/>
                </a:solidFill>
              </a:rPr>
              <a:t>몸의 온갖 병</a:t>
            </a:r>
            <a:r>
              <a:rPr lang="en-US" altLang="ko-KR" sz="2000" b="1" dirty="0" smtClean="0">
                <a:solidFill>
                  <a:srgbClr val="0000FF"/>
                </a:solidFill>
              </a:rPr>
              <a:t>.</a:t>
            </a:r>
            <a:r>
              <a:rPr lang="en-US" altLang="ko-KR" sz="2000" b="1" dirty="0" smtClean="0"/>
              <a:t>  [</a:t>
            </a:r>
            <a:r>
              <a:rPr lang="ko-KR" altLang="en-US" sz="2000" b="1" dirty="0" smtClean="0"/>
              <a:t>유의어</a:t>
            </a:r>
            <a:r>
              <a:rPr lang="en-US" altLang="ko-KR" sz="2000" b="1" dirty="0" smtClean="0"/>
              <a:t>] </a:t>
            </a:r>
            <a:r>
              <a:rPr lang="ko-KR" altLang="en-US" sz="2000" b="1" smtClean="0"/>
              <a:t>병</a:t>
            </a:r>
            <a:r>
              <a:rPr lang="en-US" altLang="ko-KR" sz="2000" b="1" smtClean="0"/>
              <a:t>, </a:t>
            </a:r>
            <a:r>
              <a:rPr lang="ko-KR" altLang="en-US" sz="2000" b="1" dirty="0" smtClean="0"/>
              <a:t>질환</a:t>
            </a:r>
            <a:r>
              <a:rPr lang="en-US" altLang="ko-KR" sz="2000" b="1" dirty="0" smtClean="0"/>
              <a:t>.          </a:t>
            </a:r>
          </a:p>
          <a:p>
            <a:pPr fontAlgn="auto">
              <a:lnSpc>
                <a:spcPct val="20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ko-KR" sz="2000" b="1" dirty="0" smtClean="0"/>
              <a:t>                                                                        - </a:t>
            </a:r>
            <a:r>
              <a:rPr lang="ko-KR" altLang="en-US" sz="2000" b="1" dirty="0" err="1" smtClean="0"/>
              <a:t>네이버</a:t>
            </a:r>
            <a:r>
              <a:rPr lang="ko-KR" altLang="en-US" sz="2000" b="1" dirty="0" smtClean="0"/>
              <a:t> 국어사전</a:t>
            </a:r>
          </a:p>
          <a:p>
            <a:pPr fontAlgn="auto">
              <a:lnSpc>
                <a:spcPct val="20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ko-KR" sz="2000" b="1" dirty="0" err="1" smtClean="0">
                <a:solidFill>
                  <a:srgbClr val="FF0000"/>
                </a:solidFill>
              </a:rPr>
              <a:t>dis</a:t>
            </a:r>
            <a:r>
              <a:rPr lang="en-US" altLang="ko-KR" sz="2000" dirty="0" err="1" smtClean="0">
                <a:latin typeface="Arial"/>
              </a:rPr>
              <a:t>·</a:t>
            </a:r>
            <a:r>
              <a:rPr lang="en-US" altLang="ko-KR" sz="2000" b="1" dirty="0" err="1" smtClean="0">
                <a:solidFill>
                  <a:srgbClr val="002060"/>
                </a:solidFill>
              </a:rPr>
              <a:t>ease</a:t>
            </a:r>
            <a:r>
              <a:rPr lang="en-US" altLang="ko-KR" sz="2000" dirty="0" smtClean="0"/>
              <a:t> [</a:t>
            </a:r>
            <a:r>
              <a:rPr lang="en-US" altLang="ko-KR" sz="2000" dirty="0" err="1" smtClean="0"/>
              <a:t>dɪ|zi:z</a:t>
            </a:r>
            <a:r>
              <a:rPr lang="en-US" altLang="ko-KR" sz="2000" dirty="0" smtClean="0"/>
              <a:t>]   </a:t>
            </a:r>
            <a:r>
              <a:rPr lang="ko-KR" altLang="en-US" sz="2000" dirty="0" smtClean="0"/>
              <a:t>명사</a:t>
            </a:r>
            <a:r>
              <a:rPr lang="en-US" altLang="ko-KR" sz="2000" dirty="0" smtClean="0"/>
              <a:t>[U , C]  1.</a:t>
            </a:r>
            <a:r>
              <a:rPr lang="ko-KR" altLang="en-US" sz="2000" b="1" dirty="0" smtClean="0"/>
              <a:t>질병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병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질환</a:t>
            </a:r>
            <a:r>
              <a:rPr lang="ko-KR" altLang="en-US" sz="2000" dirty="0" smtClean="0"/>
              <a:t> </a:t>
            </a:r>
            <a:endParaRPr lang="en-US" altLang="ko-KR" sz="2000" b="1" dirty="0" smtClean="0"/>
          </a:p>
          <a:p>
            <a:pPr marL="457200" indent="-457200" fontAlgn="auto">
              <a:lnSpc>
                <a:spcPct val="200000"/>
              </a:lnSpc>
              <a:spcAft>
                <a:spcPts val="0"/>
              </a:spcAft>
              <a:buNone/>
              <a:defRPr/>
            </a:pPr>
            <a:r>
              <a:rPr lang="en-US" altLang="ko-KR" sz="2000" b="1" dirty="0" smtClean="0">
                <a:solidFill>
                  <a:srgbClr val="FF0000"/>
                </a:solidFill>
              </a:rPr>
              <a:t>2. </a:t>
            </a:r>
            <a:r>
              <a:rPr lang="en-US" altLang="ko-KR" sz="2000" b="1" dirty="0" err="1" smtClean="0">
                <a:solidFill>
                  <a:srgbClr val="FF0000"/>
                </a:solidFill>
              </a:rPr>
              <a:t>dis</a:t>
            </a:r>
            <a:r>
              <a:rPr lang="en-US" altLang="ko-KR" sz="2000" b="1" dirty="0" smtClean="0"/>
              <a:t>- </a:t>
            </a:r>
            <a:r>
              <a:rPr lang="ko-KR" altLang="en-US" sz="2000" b="1" dirty="0" smtClean="0"/>
              <a:t>미국</a:t>
            </a:r>
            <a:r>
              <a:rPr lang="en-US" altLang="ko-KR" sz="2000" b="1" dirty="0" smtClean="0">
                <a:latin typeface="Arial"/>
              </a:rPr>
              <a:t>·</a:t>
            </a:r>
            <a:r>
              <a:rPr lang="ko-KR" altLang="en-US" sz="2000" b="1" dirty="0" smtClean="0"/>
              <a:t>영국 </a:t>
            </a:r>
            <a:r>
              <a:rPr lang="en-US" altLang="ko-KR" sz="2000" b="1" dirty="0" smtClean="0"/>
              <a:t>[</a:t>
            </a:r>
            <a:r>
              <a:rPr lang="en-US" altLang="ko-KR" sz="2000" b="1" dirty="0" err="1" smtClean="0"/>
              <a:t>dɪs</a:t>
            </a:r>
            <a:r>
              <a:rPr lang="en-US" altLang="ko-KR" sz="2000" b="1" dirty="0" smtClean="0"/>
              <a:t>]  [</a:t>
            </a:r>
            <a:r>
              <a:rPr lang="ko-KR" altLang="en-US" sz="2000" b="1" dirty="0" smtClean="0"/>
              <a:t>접두사</a:t>
            </a:r>
            <a:r>
              <a:rPr lang="en-US" altLang="ko-KR" sz="2000" b="1" dirty="0" smtClean="0"/>
              <a:t>] (</a:t>
            </a:r>
            <a:r>
              <a:rPr lang="ko-KR" altLang="en-US" sz="2000" b="1" dirty="0" smtClean="0"/>
              <a:t>형용사・부사・명사・동사에서</a:t>
            </a:r>
            <a:r>
              <a:rPr lang="en-US" altLang="ko-KR" sz="2000" b="1" dirty="0" smtClean="0"/>
              <a:t>) </a:t>
            </a:r>
          </a:p>
          <a:p>
            <a:pPr marL="457200" indent="-457200" fontAlgn="auto">
              <a:lnSpc>
                <a:spcPct val="200000"/>
              </a:lnSpc>
              <a:spcAft>
                <a:spcPts val="0"/>
              </a:spcAft>
              <a:buNone/>
              <a:defRPr/>
            </a:pPr>
            <a:r>
              <a:rPr lang="en-US" altLang="ko-KR" sz="2000" b="1" dirty="0" smtClean="0"/>
              <a:t>   &lt;</a:t>
            </a:r>
            <a:r>
              <a:rPr lang="en-US" altLang="ko-KR" sz="2000" b="1" dirty="0" smtClean="0">
                <a:latin typeface="Arial"/>
              </a:rPr>
              <a:t>‘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반대・부정</a:t>
            </a:r>
            <a:r>
              <a:rPr lang="en-US" altLang="ko-KR" sz="2000" b="1" dirty="0" smtClean="0"/>
              <a:t>'</a:t>
            </a:r>
            <a:r>
              <a:rPr lang="ko-KR" altLang="en-US" sz="2000" b="1" dirty="0" smtClean="0"/>
              <a:t>의 뜻을 나타냄</a:t>
            </a:r>
            <a:r>
              <a:rPr lang="en-US" altLang="ko-KR" sz="2000" b="1" dirty="0" smtClean="0"/>
              <a:t>&gt; </a:t>
            </a:r>
          </a:p>
          <a:p>
            <a:pPr fontAlgn="auto">
              <a:lnSpc>
                <a:spcPct val="20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ko-KR" sz="2000" b="1" dirty="0" smtClean="0">
                <a:solidFill>
                  <a:srgbClr val="0000FF"/>
                </a:solidFill>
              </a:rPr>
              <a:t>ease</a:t>
            </a:r>
            <a:r>
              <a:rPr lang="en-US" altLang="ko-KR" sz="2000" b="1" dirty="0" smtClean="0"/>
              <a:t> </a:t>
            </a:r>
            <a:r>
              <a:rPr lang="ko-KR" altLang="en-US" sz="2000" b="1" dirty="0" smtClean="0"/>
              <a:t>명사</a:t>
            </a:r>
            <a:r>
              <a:rPr lang="en-US" altLang="ko-KR" sz="2000" b="1" dirty="0" smtClean="0"/>
              <a:t>[U], (</a:t>
            </a:r>
            <a:r>
              <a:rPr lang="ko-KR" altLang="en-US" sz="2000" b="1" dirty="0" smtClean="0"/>
              <a:t>참고</a:t>
            </a:r>
            <a:r>
              <a:rPr lang="en-US" altLang="ko-KR" sz="2000" b="1" dirty="0" smtClean="0"/>
              <a:t>: ill adj. , mind n.)</a:t>
            </a:r>
          </a:p>
          <a:p>
            <a:pPr fontAlgn="auto">
              <a:lnSpc>
                <a:spcPct val="20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ko-KR" sz="2000" b="1" dirty="0" smtClean="0"/>
              <a:t> 1. </a:t>
            </a:r>
            <a:r>
              <a:rPr lang="ko-KR" altLang="en-US" sz="2000" b="1" dirty="0" smtClean="0">
                <a:solidFill>
                  <a:srgbClr val="0000FF"/>
                </a:solidFill>
              </a:rPr>
              <a:t>쉬움</a:t>
            </a:r>
            <a:r>
              <a:rPr lang="en-US" altLang="ko-KR" sz="20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2000" b="1" dirty="0" smtClean="0">
                <a:solidFill>
                  <a:srgbClr val="0000FF"/>
                </a:solidFill>
              </a:rPr>
              <a:t>용이함</a:t>
            </a:r>
            <a:r>
              <a:rPr lang="en-US" altLang="ko-KR" sz="20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2000" b="1" dirty="0" smtClean="0">
                <a:solidFill>
                  <a:srgbClr val="0000FF"/>
                </a:solidFill>
              </a:rPr>
              <a:t>편의성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 </a:t>
            </a:r>
          </a:p>
          <a:p>
            <a:pPr fontAlgn="auto">
              <a:lnSpc>
                <a:spcPct val="20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ko-KR" sz="2000" b="1" dirty="0" smtClean="0"/>
              <a:t> 2. (</a:t>
            </a:r>
            <a:r>
              <a:rPr lang="ko-KR" altLang="en-US" sz="2000" b="1" dirty="0" smtClean="0"/>
              <a:t>근심・걱정 없이</a:t>
            </a:r>
            <a:r>
              <a:rPr lang="en-US" altLang="ko-KR" sz="2000" b="1" dirty="0" smtClean="0"/>
              <a:t>) </a:t>
            </a:r>
            <a:r>
              <a:rPr lang="ko-KR" altLang="en-US" sz="2000" b="1" dirty="0" smtClean="0">
                <a:solidFill>
                  <a:srgbClr val="0000FF"/>
                </a:solidFill>
              </a:rPr>
              <a:t>편안함</a:t>
            </a:r>
            <a:r>
              <a:rPr lang="en-US" altLang="ko-KR" sz="20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2000" b="1" dirty="0" smtClean="0">
                <a:solidFill>
                  <a:srgbClr val="0000FF"/>
                </a:solidFill>
              </a:rPr>
              <a:t>안락함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- </a:t>
            </a:r>
            <a:r>
              <a:rPr lang="ko-KR" altLang="en-US" sz="2000" b="1" dirty="0" err="1" smtClean="0"/>
              <a:t>네이버</a:t>
            </a:r>
            <a:r>
              <a:rPr lang="ko-KR" altLang="en-US" sz="2000" b="1" dirty="0" smtClean="0"/>
              <a:t> 영어사전</a:t>
            </a:r>
          </a:p>
        </p:txBody>
      </p:sp>
    </p:spTree>
    <p:custDataLst>
      <p:tags r:id="rId1"/>
    </p:custDataLst>
  </p:cSld>
  <p:clrMapOvr>
    <a:masterClrMapping/>
  </p:clrMapOvr>
  <p:transition advTm="302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lnSpc>
                <a:spcPct val="200000"/>
              </a:lnSpc>
              <a:buNone/>
            </a:pPr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i="1" dirty="0" smtClean="0">
                <a:solidFill>
                  <a:srgbClr val="FF0000"/>
                </a:solidFill>
              </a:rPr>
              <a:t>질병</a:t>
            </a:r>
            <a:r>
              <a:rPr lang="ko-KR" altLang="en-US" b="1" i="1" dirty="0" smtClean="0"/>
              <a:t>  ≠  </a:t>
            </a:r>
            <a:r>
              <a:rPr lang="ko-KR" altLang="en-US" b="1" i="1" dirty="0" smtClean="0">
                <a:solidFill>
                  <a:srgbClr val="0070C0"/>
                </a:solidFill>
              </a:rPr>
              <a:t>건강</a:t>
            </a:r>
            <a:r>
              <a:rPr lang="ko-KR" altLang="en-US" b="1" i="1" dirty="0" smtClean="0"/>
              <a:t>의 반대증세</a:t>
            </a:r>
            <a:endParaRPr lang="en-US" altLang="ko-KR" b="1" i="1" dirty="0" smtClean="0"/>
          </a:p>
          <a:p>
            <a:pPr>
              <a:lnSpc>
                <a:spcPct val="200000"/>
              </a:lnSpc>
              <a:buNone/>
            </a:pPr>
            <a:endParaRPr lang="en-US" altLang="ko-KR" b="1" i="1" dirty="0" smtClean="0"/>
          </a:p>
          <a:p>
            <a:pPr>
              <a:lnSpc>
                <a:spcPct val="200000"/>
              </a:lnSpc>
              <a:buFontTx/>
              <a:buNone/>
            </a:pPr>
            <a:r>
              <a:rPr lang="ko-KR" altLang="en-US" b="1" i="1" dirty="0" smtClean="0"/>
              <a:t> 질병 ＝ </a:t>
            </a:r>
            <a:r>
              <a:rPr lang="en-US" altLang="ko-KR" b="1" i="1" dirty="0" smtClean="0"/>
              <a:t>1. </a:t>
            </a:r>
            <a:r>
              <a:rPr lang="ko-KR" altLang="en-US" b="1" i="1" dirty="0" smtClean="0">
                <a:solidFill>
                  <a:srgbClr val="0000FF"/>
                </a:solidFill>
              </a:rPr>
              <a:t>생명의 정상적인 흐름이 </a:t>
            </a:r>
            <a:r>
              <a:rPr lang="ko-KR" altLang="en-US" b="1" i="1" u="sng" dirty="0" smtClean="0">
                <a:solidFill>
                  <a:srgbClr val="FF0000"/>
                </a:solidFill>
              </a:rPr>
              <a:t>방해를 </a:t>
            </a:r>
            <a:endParaRPr lang="en-US" altLang="ko-KR" b="1" i="1" u="sng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  <a:buFontTx/>
              <a:buNone/>
            </a:pPr>
            <a:r>
              <a:rPr lang="en-US" altLang="ko-KR" b="1" i="1" dirty="0" smtClean="0">
                <a:solidFill>
                  <a:srgbClr val="FF0000"/>
                </a:solidFill>
              </a:rPr>
              <a:t>               </a:t>
            </a:r>
            <a:r>
              <a:rPr lang="ko-KR" altLang="en-US" b="1" i="1" u="sng" dirty="0" smtClean="0">
                <a:solidFill>
                  <a:srgbClr val="FF0000"/>
                </a:solidFill>
              </a:rPr>
              <a:t>받아서 부작용을 일으키는 모든 경우</a:t>
            </a:r>
          </a:p>
          <a:p>
            <a:pPr>
              <a:lnSpc>
                <a:spcPct val="200000"/>
              </a:lnSpc>
              <a:buFontTx/>
              <a:buNone/>
            </a:pPr>
            <a:r>
              <a:rPr lang="ko-KR" altLang="en-US" b="1" i="1" dirty="0" smtClean="0">
                <a:solidFill>
                  <a:srgbClr val="0000FF"/>
                </a:solidFill>
              </a:rPr>
              <a:t>           </a:t>
            </a:r>
            <a:r>
              <a:rPr lang="en-US" altLang="ko-KR" b="1" i="1" dirty="0" smtClean="0"/>
              <a:t>2. </a:t>
            </a:r>
            <a:r>
              <a:rPr lang="ko-KR" altLang="en-US" b="1" i="1" dirty="0" smtClean="0">
                <a:solidFill>
                  <a:srgbClr val="0000FF"/>
                </a:solidFill>
              </a:rPr>
              <a:t>정상의 반대인 </a:t>
            </a:r>
            <a:r>
              <a:rPr lang="ko-KR" altLang="en-US" b="1" i="1" u="sng" dirty="0" smtClean="0">
                <a:solidFill>
                  <a:srgbClr val="FF0000"/>
                </a:solidFill>
              </a:rPr>
              <a:t>부작용을 의미하지 </a:t>
            </a:r>
          </a:p>
          <a:p>
            <a:pPr>
              <a:lnSpc>
                <a:spcPct val="200000"/>
              </a:lnSpc>
              <a:buFontTx/>
              <a:buNone/>
            </a:pPr>
            <a:r>
              <a:rPr lang="ko-KR" altLang="en-US" b="1" i="1" dirty="0" smtClean="0">
                <a:solidFill>
                  <a:srgbClr val="0000FF"/>
                </a:solidFill>
              </a:rPr>
              <a:t>              어떤 병의 증상을 말하는 것이 아니다</a:t>
            </a:r>
            <a:r>
              <a:rPr lang="en-US" altLang="ko-KR" b="1" dirty="0" smtClean="0">
                <a:solidFill>
                  <a:srgbClr val="0000FF"/>
                </a:solidFill>
              </a:rPr>
              <a:t>.</a:t>
            </a:r>
            <a:r>
              <a:rPr lang="en-US" altLang="ko-KR" dirty="0" smtClean="0">
                <a:solidFill>
                  <a:srgbClr val="0000FF"/>
                </a:solidFill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ransition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2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0" fill="hold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0" fill="hold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2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22338"/>
          </a:xfrm>
        </p:spPr>
        <p:txBody>
          <a:bodyPr/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노화에 따른 생리학적 변화</a:t>
            </a:r>
          </a:p>
        </p:txBody>
      </p:sp>
      <p:sp>
        <p:nvSpPr>
          <p:cNvPr id="176131" name="Rectangle 3"/>
          <p:cNvSpPr>
            <a:spLocks noGrp="1"/>
          </p:cNvSpPr>
          <p:nvPr>
            <p:ph type="body" idx="4294967295"/>
          </p:nvPr>
        </p:nvSpPr>
        <p:spPr>
          <a:xfrm>
            <a:off x="0" y="836613"/>
            <a:ext cx="9144000" cy="6021387"/>
          </a:xfrm>
        </p:spPr>
        <p:txBody>
          <a:bodyPr>
            <a:normAutofit/>
          </a:bodyPr>
          <a:lstStyle/>
          <a:p>
            <a:r>
              <a:rPr lang="en-US" altLang="ko-KR" sz="4400" b="1" dirty="0" smtClean="0"/>
              <a:t>1. </a:t>
            </a:r>
            <a:r>
              <a:rPr lang="ko-KR" altLang="en-US" sz="4400" b="1" dirty="0" smtClean="0">
                <a:solidFill>
                  <a:srgbClr val="FFC000"/>
                </a:solidFill>
                <a:latin typeface="+mj-lt"/>
              </a:rPr>
              <a:t>심혈관계</a:t>
            </a:r>
            <a:r>
              <a:rPr lang="ko-KR" altLang="en-US" sz="4400" b="1" dirty="0" smtClean="0">
                <a:latin typeface="+mj-lt"/>
              </a:rPr>
              <a:t>  </a:t>
            </a:r>
            <a:r>
              <a:rPr lang="ko-KR" altLang="en-US" sz="4400" b="1" dirty="0" smtClean="0">
                <a:latin typeface="+mj-lt"/>
                <a:ea typeface="바탕" pitchFamily="18" charset="-127"/>
              </a:rPr>
              <a:t>→ </a:t>
            </a:r>
            <a:r>
              <a:rPr lang="ko-KR" altLang="en-US" sz="4400" b="1" dirty="0" smtClean="0">
                <a:solidFill>
                  <a:srgbClr val="FF0000"/>
                </a:solidFill>
              </a:rPr>
              <a:t>기능저하</a:t>
            </a:r>
            <a:endParaRPr lang="ko-KR" altLang="en-US" sz="4400" dirty="0" smtClean="0">
              <a:solidFill>
                <a:srgbClr val="FF0000"/>
              </a:solidFill>
              <a:latin typeface="+mj-lt"/>
              <a:ea typeface="바탕" pitchFamily="18" charset="-127"/>
            </a:endParaRPr>
          </a:p>
          <a:p>
            <a:r>
              <a:rPr lang="en-US" altLang="ko-KR" sz="4400" b="1" dirty="0" smtClean="0"/>
              <a:t>2. </a:t>
            </a:r>
            <a:r>
              <a:rPr lang="ko-KR" altLang="en-US" sz="4400" b="1" dirty="0" smtClean="0">
                <a:solidFill>
                  <a:srgbClr val="FFC000"/>
                </a:solidFill>
              </a:rPr>
              <a:t>호흡기계</a:t>
            </a:r>
            <a:r>
              <a:rPr lang="ko-KR" altLang="en-US" sz="4400" b="1" dirty="0" smtClean="0"/>
              <a:t>  </a:t>
            </a:r>
            <a:r>
              <a:rPr lang="ko-KR" altLang="en-US" sz="4400" b="1" dirty="0" smtClean="0">
                <a:latin typeface="바탕" pitchFamily="18" charset="-127"/>
                <a:ea typeface="바탕" pitchFamily="18" charset="-127"/>
              </a:rPr>
              <a:t>→ </a:t>
            </a:r>
            <a:r>
              <a:rPr lang="ko-KR" altLang="en-US" sz="4400" b="1" dirty="0" smtClean="0">
                <a:solidFill>
                  <a:srgbClr val="FF0000"/>
                </a:solidFill>
              </a:rPr>
              <a:t>폐 기능 예비 용량</a:t>
            </a:r>
            <a:endParaRPr lang="en-US" altLang="ko-KR" sz="44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sz="4400" b="1" dirty="0" smtClean="0">
                <a:solidFill>
                  <a:srgbClr val="FF0000"/>
                </a:solidFill>
              </a:rPr>
              <a:t>                     </a:t>
            </a:r>
            <a:r>
              <a:rPr lang="ko-KR" altLang="en-US" sz="4400" b="1" dirty="0" smtClean="0">
                <a:solidFill>
                  <a:srgbClr val="FF0000"/>
                </a:solidFill>
              </a:rPr>
              <a:t> 감소</a:t>
            </a:r>
          </a:p>
          <a:p>
            <a:r>
              <a:rPr lang="en-US" altLang="ko-KR" sz="4400" b="1" dirty="0" smtClean="0"/>
              <a:t>3. </a:t>
            </a:r>
            <a:r>
              <a:rPr lang="ko-KR" altLang="en-US" sz="4400" b="1" dirty="0" err="1" smtClean="0">
                <a:solidFill>
                  <a:srgbClr val="FFC000"/>
                </a:solidFill>
              </a:rPr>
              <a:t>비뇨기계</a:t>
            </a:r>
            <a:r>
              <a:rPr lang="ko-KR" altLang="en-US" sz="4400" b="1" dirty="0" smtClean="0"/>
              <a:t>  </a:t>
            </a:r>
            <a:r>
              <a:rPr lang="ko-KR" altLang="en-US" sz="4400" b="1" dirty="0" smtClean="0">
                <a:latin typeface="바탕" pitchFamily="18" charset="-127"/>
                <a:ea typeface="바탕" pitchFamily="18" charset="-127"/>
              </a:rPr>
              <a:t>→ </a:t>
            </a:r>
            <a:r>
              <a:rPr lang="ko-KR" altLang="en-US" sz="4400" b="1" dirty="0" smtClean="0">
                <a:solidFill>
                  <a:srgbClr val="FF0000"/>
                </a:solidFill>
              </a:rPr>
              <a:t>전립선 비대증 </a:t>
            </a:r>
            <a:r>
              <a:rPr lang="ko-KR" altLang="en-US" sz="4400" b="1" dirty="0" smtClean="0">
                <a:solidFill>
                  <a:srgbClr val="0000FF"/>
                </a:solidFill>
              </a:rPr>
              <a:t>                               </a:t>
            </a:r>
          </a:p>
          <a:p>
            <a:pPr>
              <a:buFontTx/>
              <a:buNone/>
            </a:pPr>
            <a:r>
              <a:rPr lang="ko-KR" altLang="en-US" sz="4400" b="1" dirty="0" smtClean="0">
                <a:latin typeface="바탕" pitchFamily="18" charset="-127"/>
                <a:ea typeface="바탕" pitchFamily="18" charset="-127"/>
              </a:rPr>
              <a:t>                    →</a:t>
            </a:r>
            <a:r>
              <a:rPr lang="ko-KR" altLang="en-US" sz="4400" b="1" dirty="0" smtClean="0">
                <a:solidFill>
                  <a:srgbClr val="0000FF"/>
                </a:solidFill>
              </a:rPr>
              <a:t> </a:t>
            </a:r>
            <a:r>
              <a:rPr lang="ko-KR" altLang="en-US" sz="4400" b="1" dirty="0" err="1" smtClean="0">
                <a:solidFill>
                  <a:srgbClr val="FF0000"/>
                </a:solidFill>
              </a:rPr>
              <a:t>요실금발생율</a:t>
            </a:r>
            <a:r>
              <a:rPr lang="ko-KR" altLang="en-US" sz="4400" b="1" dirty="0" smtClean="0">
                <a:solidFill>
                  <a:srgbClr val="FF0000"/>
                </a:solidFill>
              </a:rPr>
              <a:t> </a:t>
            </a:r>
            <a:endParaRPr lang="en-US" altLang="ko-KR" sz="4400" b="1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altLang="ko-KR" sz="4400" b="1" dirty="0" smtClean="0">
                <a:solidFill>
                  <a:srgbClr val="FF0000"/>
                </a:solidFill>
              </a:rPr>
              <a:t>                      </a:t>
            </a:r>
            <a:r>
              <a:rPr lang="ko-KR" altLang="en-US" sz="4400" b="1" dirty="0" smtClean="0">
                <a:solidFill>
                  <a:srgbClr val="FF0000"/>
                </a:solidFill>
              </a:rPr>
              <a:t>증가 </a:t>
            </a:r>
          </a:p>
          <a:p>
            <a:r>
              <a:rPr lang="en-US" altLang="ko-KR" sz="4400" b="1" dirty="0" smtClean="0"/>
              <a:t>4. </a:t>
            </a:r>
            <a:r>
              <a:rPr lang="ko-KR" altLang="en-US" sz="4400" b="1" dirty="0" smtClean="0">
                <a:solidFill>
                  <a:srgbClr val="FFC000"/>
                </a:solidFill>
              </a:rPr>
              <a:t>소화 기계 </a:t>
            </a:r>
            <a:r>
              <a:rPr lang="ko-KR" altLang="en-US" sz="4400" b="1" dirty="0" smtClean="0">
                <a:latin typeface="바탕" pitchFamily="18" charset="-127"/>
                <a:ea typeface="바탕" pitchFamily="18" charset="-127"/>
              </a:rPr>
              <a:t>→ </a:t>
            </a:r>
            <a:r>
              <a:rPr lang="ko-KR" altLang="en-US" sz="4400" b="1" dirty="0" smtClean="0">
                <a:solidFill>
                  <a:srgbClr val="FF0000"/>
                </a:solidFill>
              </a:rPr>
              <a:t>연하 작용의 이상</a:t>
            </a:r>
          </a:p>
        </p:txBody>
      </p:sp>
    </p:spTree>
    <p:custDataLst>
      <p:tags r:id="rId1"/>
    </p:custDataLst>
  </p:cSld>
  <p:clrMapOvr>
    <a:masterClrMapping/>
  </p:clrMapOvr>
  <p:transition advClick="0" advTm="303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7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7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7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7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buNone/>
            </a:pPr>
            <a:r>
              <a:rPr lang="en-US" altLang="ko-KR" b="1" dirty="0" smtClean="0"/>
              <a:t> </a:t>
            </a:r>
            <a:r>
              <a:rPr lang="en-US" altLang="ko-KR" sz="5200" b="1" dirty="0" smtClean="0">
                <a:solidFill>
                  <a:srgbClr val="00B0F0"/>
                </a:solidFill>
              </a:rPr>
              <a:t>5. </a:t>
            </a:r>
            <a:r>
              <a:rPr lang="ko-KR" altLang="en-US" sz="5200" b="1" dirty="0" smtClean="0">
                <a:solidFill>
                  <a:srgbClr val="00B0F0"/>
                </a:solidFill>
              </a:rPr>
              <a:t>신경계 </a:t>
            </a:r>
          </a:p>
          <a:p>
            <a:pPr>
              <a:lnSpc>
                <a:spcPct val="200000"/>
              </a:lnSpc>
              <a:buFontTx/>
              <a:buNone/>
            </a:pPr>
            <a:r>
              <a:rPr lang="ko-KR" altLang="en-US" sz="4000" b="1" dirty="0" smtClean="0">
                <a:latin typeface="바탕" pitchFamily="18" charset="-127"/>
                <a:ea typeface="바탕" pitchFamily="18" charset="-127"/>
              </a:rPr>
              <a:t>  </a:t>
            </a:r>
            <a:r>
              <a:rPr lang="en-US" altLang="ko-KR" sz="40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4000" b="1" dirty="0" smtClean="0">
                <a:solidFill>
                  <a:srgbClr val="FF0000"/>
                </a:solidFill>
              </a:rPr>
              <a:t>단기 기억력의 감소</a:t>
            </a:r>
          </a:p>
          <a:p>
            <a:pPr>
              <a:lnSpc>
                <a:spcPct val="200000"/>
              </a:lnSpc>
              <a:buFontTx/>
              <a:buNone/>
            </a:pPr>
            <a:r>
              <a:rPr lang="ko-KR" altLang="en-US" sz="4000" b="1" dirty="0" smtClean="0">
                <a:latin typeface="바탕" pitchFamily="18" charset="-127"/>
                <a:ea typeface="바탕" pitchFamily="18" charset="-127"/>
              </a:rPr>
              <a:t>  </a:t>
            </a:r>
            <a:r>
              <a:rPr lang="en-US" altLang="ko-KR" sz="4000" b="1" dirty="0" smtClean="0">
                <a:solidFill>
                  <a:srgbClr val="FF0000"/>
                </a:solidFill>
              </a:rPr>
              <a:t>2) </a:t>
            </a:r>
            <a:r>
              <a:rPr lang="ko-KR" altLang="en-US" sz="4000" b="1" dirty="0" smtClean="0">
                <a:solidFill>
                  <a:srgbClr val="FF0000"/>
                </a:solidFill>
              </a:rPr>
              <a:t>운동 활동의 속도 감소  </a:t>
            </a:r>
          </a:p>
          <a:p>
            <a:pPr>
              <a:lnSpc>
                <a:spcPct val="200000"/>
              </a:lnSpc>
              <a:buFontTx/>
              <a:buNone/>
            </a:pPr>
            <a:r>
              <a:rPr lang="ko-KR" altLang="en-US" sz="4000" b="1" dirty="0" smtClean="0">
                <a:latin typeface="바탕" pitchFamily="18" charset="-127"/>
                <a:ea typeface="바탕" pitchFamily="18" charset="-127"/>
              </a:rPr>
              <a:t>  </a:t>
            </a:r>
            <a:r>
              <a:rPr lang="en-US" altLang="ko-KR" sz="4000" b="1" dirty="0" smtClean="0">
                <a:solidFill>
                  <a:srgbClr val="FF0000"/>
                </a:solidFill>
              </a:rPr>
              <a:t>3) </a:t>
            </a:r>
            <a:r>
              <a:rPr lang="ko-KR" altLang="en-US" sz="4000" b="1" dirty="0" smtClean="0">
                <a:solidFill>
                  <a:srgbClr val="FF0000"/>
                </a:solidFill>
              </a:rPr>
              <a:t>기립 자세</a:t>
            </a:r>
            <a:r>
              <a:rPr lang="en-US" altLang="ko-KR" sz="40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4000" b="1" dirty="0" smtClean="0">
                <a:solidFill>
                  <a:srgbClr val="FF0000"/>
                </a:solidFill>
              </a:rPr>
              <a:t>고유 수용 및 보행의  </a:t>
            </a:r>
            <a:endParaRPr lang="en-US" altLang="ko-KR" sz="4000" b="1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  <a:buFontTx/>
              <a:buNone/>
            </a:pPr>
            <a:r>
              <a:rPr lang="en-US" altLang="ko-KR" sz="40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4000" b="1" dirty="0" smtClean="0">
                <a:solidFill>
                  <a:srgbClr val="FF0000"/>
                </a:solidFill>
              </a:rPr>
              <a:t>   변화</a:t>
            </a:r>
          </a:p>
        </p:txBody>
      </p:sp>
    </p:spTree>
    <p:custDataLst>
      <p:tags r:id="rId1"/>
    </p:custDataLst>
  </p:cSld>
  <p:clrMapOvr>
    <a:masterClrMapping/>
  </p:clrMapOvr>
  <p:transition advClick="0" advTm="239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ko-KR" altLang="en-US" sz="4800" b="1" dirty="0" smtClean="0">
                <a:solidFill>
                  <a:srgbClr val="0070C0"/>
                </a:solidFill>
              </a:rPr>
              <a:t>건강은 인생의 복이다</a:t>
            </a:r>
            <a:r>
              <a:rPr lang="en-US" altLang="ko-KR" sz="4800" b="1" dirty="0" smtClean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12291" name="Picture 6" descr="웃음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00109"/>
            <a:ext cx="9144000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120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22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22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81075"/>
          </a:xfrm>
        </p:spPr>
        <p:txBody>
          <a:bodyPr/>
          <a:lstStyle/>
          <a:p>
            <a:r>
              <a:rPr lang="ko-KR" altLang="en-US" dirty="0" smtClean="0"/>
              <a:t>척추를 지나는 신경계</a:t>
            </a:r>
          </a:p>
        </p:txBody>
      </p:sp>
      <p:pic>
        <p:nvPicPr>
          <p:cNvPr id="18435" name="Picture 3" descr="1939993988_40ecc377_BFDCBACEBFEB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908050"/>
            <a:ext cx="9144000" cy="5949950"/>
          </a:xfrm>
        </p:spPr>
      </p:pic>
    </p:spTree>
    <p:custDataLst>
      <p:tags r:id="rId1"/>
    </p:custDataLst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84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.8|3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5.7|5.9|6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4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8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5|6.4|5.5|5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.4|5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5.9|5.4|5.6|6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5.7|5.4|5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5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4|3.1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304</Words>
  <Application>Microsoft Office PowerPoint</Application>
  <PresentationFormat>화면 슬라이드 쇼(4:3)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슬라이드 1</vt:lpstr>
      <vt:lpstr>건  강  인?</vt:lpstr>
      <vt:lpstr>건               강</vt:lpstr>
      <vt:lpstr>건강에서 나오는 Passion</vt:lpstr>
      <vt:lpstr>바른 근골격계  =  건강 </vt:lpstr>
      <vt:lpstr>질        병</vt:lpstr>
      <vt:lpstr>질            병</vt:lpstr>
      <vt:lpstr>슬라이드 8</vt:lpstr>
      <vt:lpstr>노화에 따른 생리학적 변화</vt:lpstr>
      <vt:lpstr>슬라이드 10</vt:lpstr>
      <vt:lpstr>건강은 인생의 복이다.</vt:lpstr>
      <vt:lpstr>척추를 지나는 신경계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바른 자세와 건강</dc:title>
  <dc:creator>snoopy</dc:creator>
  <cp:lastModifiedBy>snoopy</cp:lastModifiedBy>
  <cp:revision>40</cp:revision>
  <dcterms:created xsi:type="dcterms:W3CDTF">2012-06-11T09:45:28Z</dcterms:created>
  <dcterms:modified xsi:type="dcterms:W3CDTF">2012-06-18T06:48:57Z</dcterms:modified>
</cp:coreProperties>
</file>